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65" r:id="rId4"/>
    <p:sldId id="278" r:id="rId5"/>
    <p:sldId id="267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68" d="100"/>
          <a:sy n="68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F051E-52E9-414A-AD26-D77945CE005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84BDE-1E36-4D55-A9AC-6871505D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73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84BDE-1E36-4D55-A9AC-6871505D59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75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0729-6B37-43E2-8A46-C3BE339A7CDC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C22B-5635-4752-B48D-A014E116AD52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4B23-CBB2-44A5-AD86-8B085B8895CA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09A9-F32D-44B2-A467-0B140F376F45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4A85-9DAE-4FDE-ABC5-2D2F35E0AABB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C291-9012-4991-B58B-0D1EDD158CA1}" type="datetime1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5628-1164-47E3-B7E5-024C170E3736}" type="datetime1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9739-699E-43DA-84E4-429B8ADC6A13}" type="datetime1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D813-691C-4E84-B34B-6E6825BC8FD6}" type="datetime1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8481-5B7C-4A67-A4C4-A5E52779E534}" type="datetime1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3387B-1177-44AC-A376-9B1F5F16B2C1}" type="datetime1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BE3DF-7D7A-4ABA-9F61-3988D6546AA8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rclreads.org" TargetMode="External"/><Relationship Id="rId2" Type="http://schemas.openxmlformats.org/officeDocument/2006/relationships/hyperlink" Target="https://www.rclread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https://mycprl.org/newber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hyperlink" Target="https://smm.org/" TargetMode="External"/><Relationship Id="rId4" Type="http://schemas.openxmlformats.org/officeDocument/2006/relationships/hyperlink" Target="https://sppl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2365694"/>
            <a:ext cx="11231880" cy="2798973"/>
          </a:xfrm>
        </p:spPr>
        <p:txBody>
          <a:bodyPr>
            <a:normAutofit/>
          </a:bodyPr>
          <a:lstStyle/>
          <a:p>
            <a:r>
              <a:rPr lang="en-US" b="1" dirty="0" smtClean="0"/>
              <a:t>Internet </a:t>
            </a:r>
            <a:r>
              <a:rPr lang="en-US" b="1" dirty="0"/>
              <a:t>Basics</a:t>
            </a:r>
            <a:br>
              <a:rPr lang="en-US" b="1" dirty="0"/>
            </a:br>
            <a:r>
              <a:rPr lang="en-US" b="1" dirty="0"/>
              <a:t> Unit: 2 – 2</a:t>
            </a:r>
            <a:br>
              <a:rPr lang="en-US" b="1" dirty="0"/>
            </a:br>
            <a:r>
              <a:rPr lang="en-US" b="1" dirty="0"/>
              <a:t>Navigating Websites</a:t>
            </a:r>
            <a:endParaRPr lang="en-US" sz="7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8997" y="0"/>
            <a:ext cx="5953125" cy="85725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34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Website: </a:t>
            </a:r>
            <a:r>
              <a:rPr lang="en-US" dirty="0">
                <a:hlinkClick r:id="rId2"/>
              </a:rPr>
              <a:t>https://www.rclreads.org/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89760" y="2136339"/>
            <a:ext cx="94640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Directions: Complete the following steps:</a:t>
            </a:r>
          </a:p>
          <a:p>
            <a:r>
              <a:rPr lang="en-US" sz="3200" dirty="0"/>
              <a:t>1.Go to </a:t>
            </a:r>
            <a:r>
              <a:rPr lang="en-US" sz="3200" dirty="0">
                <a:hlinkClick r:id="rId3" action="ppaction://hlinkfile"/>
              </a:rPr>
              <a:t>rclreads.org</a:t>
            </a:r>
            <a:r>
              <a:rPr lang="en-US" sz="3200" dirty="0"/>
              <a:t> or your local library’s website.</a:t>
            </a:r>
          </a:p>
          <a:p>
            <a:r>
              <a:rPr lang="en-US" sz="3200" dirty="0"/>
              <a:t>2.Click a link.</a:t>
            </a:r>
          </a:p>
          <a:p>
            <a:r>
              <a:rPr lang="en-US" sz="3200" dirty="0"/>
              <a:t>3.Click the back button.</a:t>
            </a:r>
          </a:p>
          <a:p>
            <a:r>
              <a:rPr lang="en-US" sz="3200" dirty="0"/>
              <a:t>4.Click the forward button.</a:t>
            </a:r>
          </a:p>
          <a:p>
            <a:r>
              <a:rPr lang="en-US" sz="3200" dirty="0"/>
              <a:t>5.Click on the link that goes to the homepage.</a:t>
            </a:r>
          </a:p>
          <a:p>
            <a:r>
              <a:rPr lang="en-US" sz="3200" dirty="0"/>
              <a:t>6.Click refresh.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" y="29845"/>
            <a:ext cx="2545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Reference-C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26919" y="6077188"/>
            <a:ext cx="4454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New Bern County Library:</a:t>
            </a:r>
          </a:p>
        </p:txBody>
      </p:sp>
      <p:sp>
        <p:nvSpPr>
          <p:cNvPr id="7" name="Rectangle 6"/>
          <p:cNvSpPr/>
          <p:nvPr/>
        </p:nvSpPr>
        <p:spPr>
          <a:xfrm>
            <a:off x="5781023" y="6077188"/>
            <a:ext cx="4319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hlinkClick r:id="rId4"/>
              </a:rPr>
              <a:t>https://mycprl.org/newbern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80" y="31433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355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2" y="0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en-US" dirty="0"/>
              <a:t>Handout B Scavenger Hunt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6144" b="2907"/>
          <a:stretch/>
        </p:blipFill>
        <p:spPr>
          <a:xfrm>
            <a:off x="271462" y="1051560"/>
            <a:ext cx="6315075" cy="26066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0483" r="571" b="7591"/>
          <a:stretch/>
        </p:blipFill>
        <p:spPr>
          <a:xfrm>
            <a:off x="176209" y="4267200"/>
            <a:ext cx="6468429" cy="259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10576" y="508952"/>
            <a:ext cx="5770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Go to the Websites to answer the equations!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210" y="596811"/>
            <a:ext cx="2627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 to </a:t>
            </a:r>
            <a:r>
              <a:rPr lang="en-US" sz="2400" b="1" dirty="0">
                <a:hlinkClick r:id="rId4"/>
              </a:rPr>
              <a:t>SPPL.org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6209" y="3607396"/>
            <a:ext cx="2627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 to </a:t>
            </a:r>
            <a:r>
              <a:rPr lang="en-US" sz="2400" b="1" dirty="0">
                <a:hlinkClick r:id="rId5"/>
              </a:rPr>
              <a:t>SMM.org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04158" y="3678972"/>
            <a:ext cx="6200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Notice that the </a:t>
            </a:r>
            <a:r>
              <a:rPr lang="en-US" b="1" dirty="0"/>
              <a:t>SSM.org</a:t>
            </a:r>
            <a:r>
              <a:rPr lang="en-US" dirty="0"/>
              <a:t> website was redirected to </a:t>
            </a:r>
            <a:r>
              <a:rPr lang="en-US" b="1" dirty="0"/>
              <a:t>New.SSM.org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04158" y="3931613"/>
            <a:ext cx="3601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if you typed </a:t>
            </a:r>
            <a:r>
              <a:rPr lang="en-US" b="1" dirty="0"/>
              <a:t>SSM.org</a:t>
            </a:r>
            <a:r>
              <a:rPr lang="en-US" dirty="0"/>
              <a:t> website?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11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40804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8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67005"/>
            <a:ext cx="10515600" cy="6559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Handout C </a:t>
            </a:r>
            <a:r>
              <a:rPr lang="en-US" dirty="0"/>
              <a:t>Website </a:t>
            </a:r>
            <a:r>
              <a:rPr lang="en-US" dirty="0" smtClean="0"/>
              <a:t>Vocabulary Quiz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365" r="-2857" b="54371"/>
          <a:stretch/>
        </p:blipFill>
        <p:spPr>
          <a:xfrm>
            <a:off x="97928" y="822960"/>
            <a:ext cx="6955200" cy="13868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9427"/>
          <a:stretch/>
        </p:blipFill>
        <p:spPr>
          <a:xfrm>
            <a:off x="0" y="2611755"/>
            <a:ext cx="7986544" cy="4246245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t="13054"/>
          <a:stretch/>
        </p:blipFill>
        <p:spPr>
          <a:xfrm>
            <a:off x="7553387" y="866335"/>
            <a:ext cx="4441328" cy="191928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80" y="31433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069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Warm-up: Thumbs Up / Thumbs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298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QUESTIONS I HAVE?.......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8662"/>
          <a:stretch/>
        </p:blipFill>
        <p:spPr>
          <a:xfrm flipH="1">
            <a:off x="7499449" y="2882836"/>
            <a:ext cx="2667320" cy="1979194"/>
          </a:xfrm>
          <a:prstGeom prst="rect">
            <a:avLst/>
          </a:prstGeom>
        </p:spPr>
      </p:pic>
      <p:sp>
        <p:nvSpPr>
          <p:cNvPr id="6" name="AutoShape 4" descr="👎 Thumbs Down Emoji, Dislike Emoji, Finger Down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3933" y="3423331"/>
            <a:ext cx="2143125" cy="214312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2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1"/>
            <a:ext cx="9723120" cy="624840"/>
          </a:xfrm>
        </p:spPr>
        <p:txBody>
          <a:bodyPr>
            <a:normAutofit fontScale="90000"/>
          </a:bodyPr>
          <a:lstStyle/>
          <a:p>
            <a:r>
              <a:rPr lang="en-US" dirty="0"/>
              <a:t>Unit 2 – Internet and Email Basic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" y="624841"/>
            <a:ext cx="11993880" cy="6233160"/>
          </a:xfrm>
        </p:spPr>
        <p:txBody>
          <a:bodyPr>
            <a:noAutofit/>
          </a:bodyPr>
          <a:lstStyle/>
          <a:p>
            <a:r>
              <a:rPr lang="en-US" sz="3200" b="1" dirty="0"/>
              <a:t>In this lesson, learners will practice navigating websites to ﬁnd information. </a:t>
            </a:r>
          </a:p>
          <a:p>
            <a:r>
              <a:rPr lang="en-US" sz="3200" b="1" dirty="0"/>
              <a:t>They will scroll up and down to</a:t>
            </a:r>
          </a:p>
          <a:p>
            <a:pPr lvl="1"/>
            <a:r>
              <a:rPr lang="en-US" sz="2800" b="1" dirty="0"/>
              <a:t>ﬁnd and click links </a:t>
            </a:r>
            <a:r>
              <a:rPr lang="en-US" sz="2800" b="1" dirty="0" smtClean="0"/>
              <a:t>(Often BLUE or change to HAND  pointer)</a:t>
            </a:r>
            <a:endParaRPr lang="en-US" sz="2800" b="1" dirty="0"/>
          </a:p>
          <a:p>
            <a:pPr lvl="1"/>
            <a:r>
              <a:rPr lang="en-US" sz="2800" b="1" dirty="0"/>
              <a:t>open menus </a:t>
            </a:r>
            <a:r>
              <a:rPr lang="en-US" sz="2800" b="1" dirty="0" smtClean="0"/>
              <a:t> (</a:t>
            </a:r>
            <a:r>
              <a:rPr lang="en-US" sz="2800" dirty="0" smtClean="0"/>
              <a:t>….</a:t>
            </a:r>
            <a:r>
              <a:rPr lang="en-US" sz="2800" b="1" dirty="0" smtClean="0"/>
              <a:t> Or ‘hamburger’)</a:t>
            </a:r>
            <a:endParaRPr lang="en-US" sz="2800" b="1" dirty="0"/>
          </a:p>
          <a:p>
            <a:pPr lvl="1"/>
            <a:r>
              <a:rPr lang="en-US" sz="2800" b="1" dirty="0"/>
              <a:t>Recognize </a:t>
            </a:r>
            <a:r>
              <a:rPr lang="en-US" sz="2800" b="1" dirty="0" smtClean="0"/>
              <a:t>and close ads</a:t>
            </a:r>
            <a:endParaRPr lang="en-US" sz="2800" b="1" dirty="0"/>
          </a:p>
          <a:p>
            <a:pPr lvl="1"/>
            <a:endParaRPr lang="en-US" sz="2800" b="1" dirty="0"/>
          </a:p>
          <a:p>
            <a:r>
              <a:rPr lang="en-US" sz="3200" b="1" dirty="0"/>
              <a:t>They will also learn to use browser buttons to help support internet use, such as:</a:t>
            </a:r>
          </a:p>
          <a:p>
            <a:pPr marL="457200" lvl="1" indent="0">
              <a:buNone/>
            </a:pPr>
            <a:r>
              <a:rPr lang="en-US" b="1" dirty="0" smtClean="0"/>
              <a:t>Back </a:t>
            </a:r>
            <a:r>
              <a:rPr lang="en-US" b="1" dirty="0" smtClean="0">
                <a:sym typeface="Wingdings" panose="05000000000000000000" pitchFamily="2" charset="2"/>
              </a:rPr>
              <a:t></a:t>
            </a:r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Forward </a:t>
            </a:r>
            <a:r>
              <a:rPr lang="en-US" b="1" dirty="0" smtClean="0">
                <a:sym typeface="Wingdings" panose="05000000000000000000" pitchFamily="2" charset="2"/>
              </a:rPr>
              <a:t></a:t>
            </a:r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Refresh</a:t>
            </a:r>
          </a:p>
          <a:p>
            <a:pPr marL="457200" lvl="1" indent="0">
              <a:buNone/>
            </a:pPr>
            <a:r>
              <a:rPr lang="en-US" b="1" dirty="0" smtClean="0"/>
              <a:t>Home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80" y="31433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08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2-2 Internet Navigations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6840"/>
            <a:ext cx="10942320" cy="479012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3. Demonstrate familiarity with website structure </a:t>
            </a: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(landing pages, internal pages).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11. Identify common browser tools and icons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	(favorites, downloads, refresh, and back).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13. Demonstrate ability to scroll up and down a page and left and right on a page.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14. Identify and make use of common website interactions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	(play buttons, hyperlinks).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80" y="31433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837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7005"/>
            <a:ext cx="10515600" cy="671195"/>
          </a:xfrm>
        </p:spPr>
        <p:txBody>
          <a:bodyPr>
            <a:normAutofit fontScale="90000"/>
          </a:bodyPr>
          <a:lstStyle/>
          <a:p>
            <a:r>
              <a:rPr lang="en-US" dirty="0"/>
              <a:t>2-2 </a:t>
            </a:r>
            <a:r>
              <a:rPr lang="en-US" dirty="0" smtClean="0"/>
              <a:t>Website </a:t>
            </a:r>
            <a:r>
              <a:rPr lang="en-US" dirty="0"/>
              <a:t>Navigation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728960" cy="4953000"/>
          </a:xfrm>
        </p:spPr>
        <p:txBody>
          <a:bodyPr numCol="2">
            <a:normAutofit/>
          </a:bodyPr>
          <a:lstStyle/>
          <a:p>
            <a:r>
              <a:rPr lang="en-US" b="1" dirty="0"/>
              <a:t>ad</a:t>
            </a:r>
          </a:p>
          <a:p>
            <a:r>
              <a:rPr lang="en-US" b="1" dirty="0"/>
              <a:t>b</a:t>
            </a:r>
            <a:r>
              <a:rPr lang="en-US" b="1" dirty="0" smtClean="0"/>
              <a:t>ack </a:t>
            </a:r>
            <a:r>
              <a:rPr lang="en-US" b="1" dirty="0" smtClean="0">
                <a:sym typeface="Wingdings" panose="05000000000000000000" pitchFamily="2" charset="2"/>
              </a:rPr>
              <a:t></a:t>
            </a:r>
            <a:endParaRPr lang="en-US" b="1" dirty="0"/>
          </a:p>
          <a:p>
            <a:r>
              <a:rPr lang="en-US" b="1" dirty="0"/>
              <a:t>c</a:t>
            </a:r>
            <a:r>
              <a:rPr lang="en-US" b="1" dirty="0" smtClean="0"/>
              <a:t>lose</a:t>
            </a:r>
            <a:endParaRPr lang="en-US" b="1" dirty="0"/>
          </a:p>
          <a:p>
            <a:r>
              <a:rPr lang="en-US" b="1" dirty="0"/>
              <a:t>f</a:t>
            </a:r>
            <a:r>
              <a:rPr lang="en-US" b="1" dirty="0" smtClean="0"/>
              <a:t>orward </a:t>
            </a:r>
            <a:r>
              <a:rPr lang="en-US" b="1" dirty="0" smtClean="0">
                <a:sym typeface="Wingdings" panose="05000000000000000000" pitchFamily="2" charset="2"/>
              </a:rPr>
              <a:t></a:t>
            </a:r>
            <a:endParaRPr lang="en-US" b="1" dirty="0"/>
          </a:p>
          <a:p>
            <a:r>
              <a:rPr lang="en-US" b="1" dirty="0"/>
              <a:t>homepage</a:t>
            </a:r>
          </a:p>
          <a:p>
            <a:r>
              <a:rPr lang="en-US" b="1" dirty="0"/>
              <a:t>Hyperlink / link</a:t>
            </a:r>
          </a:p>
          <a:p>
            <a:r>
              <a:rPr lang="en-US" b="1" dirty="0"/>
              <a:t>menu</a:t>
            </a:r>
          </a:p>
          <a:p>
            <a:r>
              <a:rPr lang="en-US" b="1" dirty="0"/>
              <a:t>refresh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80" y="31433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990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976" b="6093"/>
          <a:stretch/>
        </p:blipFill>
        <p:spPr>
          <a:xfrm>
            <a:off x="3124201" y="0"/>
            <a:ext cx="6187440" cy="672084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80" y="31433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64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978" y="484700"/>
            <a:ext cx="8299939" cy="60554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Example of Ads (Hover and check </a:t>
            </a:r>
            <a:r>
              <a:rPr lang="en-US" dirty="0" smtClean="0"/>
              <a:t>links</a:t>
            </a:r>
            <a:r>
              <a:rPr lang="en-US" dirty="0"/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41750"/>
          <a:stretch/>
        </p:blipFill>
        <p:spPr>
          <a:xfrm>
            <a:off x="1338333" y="1607289"/>
            <a:ext cx="9529493" cy="451215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8978" y="1139483"/>
            <a:ext cx="3304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 B: Check Ads and Links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80" y="31433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27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2706"/>
          <a:stretch/>
        </p:blipFill>
        <p:spPr>
          <a:xfrm>
            <a:off x="385461" y="1432560"/>
            <a:ext cx="10984171" cy="4876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" y="213360"/>
            <a:ext cx="2802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Reference-B (Page-2)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80" y="31433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0237670" cy="717232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80" y="31433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885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248</Words>
  <Application>Microsoft Office PowerPoint</Application>
  <PresentationFormat>Widescreen</PresentationFormat>
  <Paragraphs>69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Internet Basics  Unit: 2 – 2 Navigating Websites</vt:lpstr>
      <vt:lpstr>Warm-up: Thumbs Up / Thumbs Down</vt:lpstr>
      <vt:lpstr>Unit 2 – Internet and Email Basic Skills</vt:lpstr>
      <vt:lpstr>2-2 Internet Navigations Objectives</vt:lpstr>
      <vt:lpstr>2-2 Website Navigation Vocabulary</vt:lpstr>
      <vt:lpstr>PowerPoint Presentation</vt:lpstr>
      <vt:lpstr>Example of Ads (Hover and check links)</vt:lpstr>
      <vt:lpstr>PowerPoint Presentation</vt:lpstr>
      <vt:lpstr>PowerPoint Presentation</vt:lpstr>
      <vt:lpstr>Using a Website: https://www.rclreads.org/</vt:lpstr>
      <vt:lpstr>Handout B Scavenger Hunt</vt:lpstr>
      <vt:lpstr>Handout C Website Vocabulary Quiz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52</cp:revision>
  <cp:lastPrinted>2023-09-26T17:56:39Z</cp:lastPrinted>
  <dcterms:created xsi:type="dcterms:W3CDTF">2023-08-15T18:20:15Z</dcterms:created>
  <dcterms:modified xsi:type="dcterms:W3CDTF">2023-11-13T16:11:48Z</dcterms:modified>
</cp:coreProperties>
</file>