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65" r:id="rId4"/>
    <p:sldId id="267" r:id="rId5"/>
    <p:sldId id="257" r:id="rId6"/>
    <p:sldId id="269" r:id="rId7"/>
    <p:sldId id="270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68" d="100"/>
          <a:sy n="68" d="100"/>
        </p:scale>
        <p:origin x="2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9296C-A510-4880-837D-8D93AC9DE17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B434A-ACF8-4193-8F81-21AAFF716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95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B434A-ACF8-4193-8F81-21AAFF7161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44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B005-9DA6-495A-8D43-60DD4A8D3BDC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52DB-B733-4B2C-B4F4-A1056DED7CDC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A5B6-AC52-4E41-93BD-92CE9D386930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BA13-3283-49F1-BFAA-AA958705B4AD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EE64-E37D-4017-954D-0F6A8D2F4B8E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697-B264-4928-B23E-48E311944388}" type="datetime1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FF2F-E640-4238-AB3E-455CA37A78C7}" type="datetime1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7A2A-8FB3-41E9-9AB7-C99114D329FA}" type="datetime1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9B78-51F7-4204-B19A-FA1CBF763A58}" type="datetime1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9873-39AD-45C9-AA28-7F2B88C18A24}" type="datetime1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6DBA-CB3E-424D-A2D3-317CE680D2B7}" type="datetime1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E43B5-3F4C-4608-9786-C015B56C8355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vXVa57l3co&amp;t=12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ftwaretestinghelp.com/best-browser-ranking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Uniform_Resource_Identifier" TargetMode="External"/><Relationship Id="rId13" Type="http://schemas.openxmlformats.org/officeDocument/2006/relationships/hyperlink" Target="https://en.wikipedia.org/wiki/Web_page" TargetMode="External"/><Relationship Id="rId18" Type="http://schemas.openxmlformats.org/officeDocument/2006/relationships/hyperlink" Target="https://en.wikipedia.org/wiki/Java_Database_Connectivity" TargetMode="External"/><Relationship Id="rId26" Type="http://schemas.openxmlformats.org/officeDocument/2006/relationships/hyperlink" Target="https://en.wikipedia.org/wiki/URL#cite_note-FOOTNOTEW3C1994-8" TargetMode="External"/><Relationship Id="rId3" Type="http://schemas.openxmlformats.org/officeDocument/2006/relationships/hyperlink" Target="https://en.wikipedia.org/wiki/URL" TargetMode="External"/><Relationship Id="rId21" Type="http://schemas.openxmlformats.org/officeDocument/2006/relationships/hyperlink" Target="https://en.wikipedia.org/wiki/Hostname" TargetMode="External"/><Relationship Id="rId34" Type="http://schemas.openxmlformats.org/officeDocument/2006/relationships/hyperlink" Target="https://en.wikipedia.org/wiki/URL#cite_note-FOOTNOTEBerners-Lee2015-10" TargetMode="External"/><Relationship Id="rId7" Type="http://schemas.openxmlformats.org/officeDocument/2006/relationships/hyperlink" Target="https://en.wikipedia.org/wiki/Computer_network" TargetMode="External"/><Relationship Id="rId12" Type="http://schemas.openxmlformats.org/officeDocument/2006/relationships/hyperlink" Target="https://en.wikipedia.org/wiki/URL#cite_note-7" TargetMode="External"/><Relationship Id="rId17" Type="http://schemas.openxmlformats.org/officeDocument/2006/relationships/hyperlink" Target="https://en.wikipedia.org/wiki/Mailto" TargetMode="External"/><Relationship Id="rId25" Type="http://schemas.openxmlformats.org/officeDocument/2006/relationships/hyperlink" Target="https://en.wikipedia.org/wiki/Internet_Engineering_Task_Force" TargetMode="External"/><Relationship Id="rId33" Type="http://schemas.openxmlformats.org/officeDocument/2006/relationships/hyperlink" Target="https://en.wikipedia.org/wiki/Filename" TargetMode="External"/><Relationship Id="rId2" Type="http://schemas.openxmlformats.org/officeDocument/2006/relationships/image" Target="../media/image8.emf"/><Relationship Id="rId16" Type="http://schemas.openxmlformats.org/officeDocument/2006/relationships/hyperlink" Target="https://en.wikipedia.org/wiki/File_Transfer_Protocol" TargetMode="External"/><Relationship Id="rId20" Type="http://schemas.openxmlformats.org/officeDocument/2006/relationships/hyperlink" Target="https://en.wikipedia.org/wiki/Address_bar" TargetMode="External"/><Relationship Id="rId29" Type="http://schemas.openxmlformats.org/officeDocument/2006/relationships/hyperlink" Target="https://en.wikipedia.org/wiki/Domain_na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Web_resource" TargetMode="External"/><Relationship Id="rId11" Type="http://schemas.openxmlformats.org/officeDocument/2006/relationships/hyperlink" Target="https://en.wikipedia.org/wiki/URL#cite_note-FOOTNOTEJoint_W3C/IETF_URI_Planning_Interest_Group2002-4" TargetMode="External"/><Relationship Id="rId24" Type="http://schemas.openxmlformats.org/officeDocument/2006/relationships/hyperlink" Target="https://en.wikipedia.org/wiki/Tim_Berners-Lee" TargetMode="External"/><Relationship Id="rId32" Type="http://schemas.openxmlformats.org/officeDocument/2006/relationships/hyperlink" Target="https://en.wikipedia.org/wiki/Folder_(computing)" TargetMode="External"/><Relationship Id="rId5" Type="http://schemas.openxmlformats.org/officeDocument/2006/relationships/hyperlink" Target="https://en.wikipedia.org/wiki/URL#cite_note-FOOTNOTEW3C2009-1" TargetMode="External"/><Relationship Id="rId15" Type="http://schemas.openxmlformats.org/officeDocument/2006/relationships/hyperlink" Target="https://en.wikipedia.org/wiki/HTTPS" TargetMode="External"/><Relationship Id="rId23" Type="http://schemas.openxmlformats.org/officeDocument/2006/relationships/hyperlink" Target="https://datatracker.ietf.org/doc/html/rfc1738" TargetMode="External"/><Relationship Id="rId28" Type="http://schemas.openxmlformats.org/officeDocument/2006/relationships/hyperlink" Target="https://en.wikipedia.org/wiki/URL#cite_note-FOOTNOTEIETF1992-9" TargetMode="External"/><Relationship Id="rId10" Type="http://schemas.openxmlformats.org/officeDocument/2006/relationships/hyperlink" Target="https://en.wikipedia.org/wiki/URL#cite_note-FOOTNOTERFC_39862005-3" TargetMode="External"/><Relationship Id="rId19" Type="http://schemas.openxmlformats.org/officeDocument/2006/relationships/hyperlink" Target="https://en.wikipedia.org/wiki/Web_browser" TargetMode="External"/><Relationship Id="rId31" Type="http://schemas.openxmlformats.org/officeDocument/2006/relationships/hyperlink" Target="https://en.wikipedia.org/wiki/Slash_(punctuation)" TargetMode="External"/><Relationship Id="rId4" Type="http://schemas.openxmlformats.org/officeDocument/2006/relationships/hyperlink" Target="https://en.wikipedia.org/wiki/World_Wide_Web" TargetMode="External"/><Relationship Id="rId9" Type="http://schemas.openxmlformats.org/officeDocument/2006/relationships/hyperlink" Target="https://en.wikipedia.org/wiki/URL#cite_note-2" TargetMode="External"/><Relationship Id="rId14" Type="http://schemas.openxmlformats.org/officeDocument/2006/relationships/hyperlink" Target="https://en.wikipedia.org/wiki/Hypertext_Transfer_Protocol" TargetMode="External"/><Relationship Id="rId22" Type="http://schemas.openxmlformats.org/officeDocument/2006/relationships/hyperlink" Target="https://en.wikipedia.org/wiki/RFC_(identifier)" TargetMode="External"/><Relationship Id="rId27" Type="http://schemas.openxmlformats.org/officeDocument/2006/relationships/hyperlink" Target="https://en.wikipedia.org/wiki/Birds_of_a_feather_(computing)" TargetMode="External"/><Relationship Id="rId30" Type="http://schemas.openxmlformats.org/officeDocument/2006/relationships/hyperlink" Target="https://en.wikipedia.org/wiki/Path_(computing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2365694"/>
            <a:ext cx="11231880" cy="2798973"/>
          </a:xfrm>
        </p:spPr>
        <p:txBody>
          <a:bodyPr>
            <a:normAutofit/>
          </a:bodyPr>
          <a:lstStyle/>
          <a:p>
            <a:r>
              <a:rPr lang="en-US" b="1" dirty="0" smtClean="0"/>
              <a:t>Internet </a:t>
            </a:r>
            <a:r>
              <a:rPr lang="en-US" b="1" dirty="0"/>
              <a:t>Basics</a:t>
            </a:r>
            <a:br>
              <a:rPr lang="en-US" b="1" dirty="0"/>
            </a:br>
            <a:r>
              <a:rPr lang="en-US" b="1" dirty="0"/>
              <a:t> Unit: 2 – 1</a:t>
            </a:r>
            <a:br>
              <a:rPr lang="en-US" b="1" dirty="0"/>
            </a:br>
            <a:r>
              <a:rPr lang="en-US" b="1" dirty="0"/>
              <a:t>Connecting to the Internet</a:t>
            </a:r>
            <a:endParaRPr lang="en-US" sz="7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8997" y="0"/>
            <a:ext cx="5953125" cy="85725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3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Warm-up: Thumbs Up / Thumbs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298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QUESTIONS I HAVE?.......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8662"/>
          <a:stretch/>
        </p:blipFill>
        <p:spPr>
          <a:xfrm flipH="1">
            <a:off x="7499449" y="2882836"/>
            <a:ext cx="2667320" cy="1979194"/>
          </a:xfrm>
          <a:prstGeom prst="rect">
            <a:avLst/>
          </a:prstGeom>
        </p:spPr>
      </p:pic>
      <p:sp>
        <p:nvSpPr>
          <p:cNvPr id="6" name="AutoShape 4" descr="👎 Thumbs Down Emoji, Dislike Emoji, Finger Down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3933" y="3423331"/>
            <a:ext cx="2143125" cy="214312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2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8147" y="0"/>
            <a:ext cx="5735495" cy="624840"/>
          </a:xfrm>
        </p:spPr>
        <p:txBody>
          <a:bodyPr>
            <a:normAutofit fontScale="90000"/>
          </a:bodyPr>
          <a:lstStyle/>
          <a:p>
            <a:r>
              <a:rPr lang="en-US" dirty="0"/>
              <a:t>Unit 2 </a:t>
            </a:r>
            <a:r>
              <a:rPr lang="en-US" dirty="0" smtClean="0"/>
              <a:t> Internet </a:t>
            </a:r>
            <a:r>
              <a:rPr lang="en-US" dirty="0"/>
              <a:t>Basic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" y="1121678"/>
            <a:ext cx="11993880" cy="2957953"/>
          </a:xfrm>
        </p:spPr>
        <p:txBody>
          <a:bodyPr>
            <a:noAutofit/>
          </a:bodyPr>
          <a:lstStyle/>
          <a:p>
            <a:r>
              <a:rPr lang="en-US" sz="3200" dirty="0"/>
              <a:t>1. Identify the different ways a person can connect to the internet.</a:t>
            </a:r>
          </a:p>
          <a:p>
            <a:r>
              <a:rPr lang="en-US" sz="3200" dirty="0"/>
              <a:t>2. Demonstrate knowledge of browsers and identify commonly used browsers.</a:t>
            </a:r>
          </a:p>
          <a:p>
            <a:r>
              <a:rPr lang="en-US" sz="3200" dirty="0"/>
              <a:t>4. Identify top-level domains (e.g., .</a:t>
            </a:r>
            <a:r>
              <a:rPr lang="en-US" sz="3200" dirty="0" err="1"/>
              <a:t>edu</a:t>
            </a:r>
            <a:r>
              <a:rPr lang="en-US" sz="3200" dirty="0"/>
              <a:t>, .com, .</a:t>
            </a:r>
            <a:r>
              <a:rPr lang="en-US" sz="3200" dirty="0" smtClean="0"/>
              <a:t>org, .</a:t>
            </a:r>
            <a:r>
              <a:rPr lang="en-US" sz="3200" dirty="0" err="1" smtClean="0"/>
              <a:t>gov</a:t>
            </a:r>
            <a:r>
              <a:rPr lang="en-US" sz="3200" dirty="0" smtClean="0"/>
              <a:t>, .mil, </a:t>
            </a:r>
            <a:r>
              <a:rPr lang="en-US" sz="3200" dirty="0" err="1" smtClean="0"/>
              <a:t>.net</a:t>
            </a:r>
            <a:r>
              <a:rPr lang="en-US" sz="3200" dirty="0" smtClean="0"/>
              <a:t>). </a:t>
            </a:r>
          </a:p>
          <a:p>
            <a:r>
              <a:rPr lang="en-US" sz="3200" dirty="0" smtClean="0"/>
              <a:t>10</a:t>
            </a:r>
            <a:r>
              <a:rPr lang="en-US" sz="3200" dirty="0"/>
              <a:t>. Identify address bar and demonstrate understanding of its functionality.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8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2-1 Connecting to the Internet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728960" cy="4953000"/>
          </a:xfrm>
        </p:spPr>
        <p:txBody>
          <a:bodyPr numCol="2">
            <a:normAutofit fontScale="85000" lnSpcReduction="20000"/>
          </a:bodyPr>
          <a:lstStyle/>
          <a:p>
            <a:r>
              <a:rPr lang="en-US" b="1" dirty="0"/>
              <a:t>address bar</a:t>
            </a:r>
          </a:p>
          <a:p>
            <a:r>
              <a:rPr lang="en-US" b="1" dirty="0"/>
              <a:t>Browser</a:t>
            </a:r>
          </a:p>
          <a:p>
            <a:pPr lvl="1"/>
            <a:r>
              <a:rPr lang="en-US" b="1" dirty="0"/>
              <a:t>Safari / Apple</a:t>
            </a:r>
          </a:p>
          <a:p>
            <a:pPr lvl="1"/>
            <a:r>
              <a:rPr lang="en-US" b="1" dirty="0"/>
              <a:t>Chrome / Google</a:t>
            </a:r>
          </a:p>
          <a:p>
            <a:pPr lvl="1"/>
            <a:r>
              <a:rPr lang="en-US" b="1" dirty="0"/>
              <a:t>Edge &amp; Explorer / Microsoft</a:t>
            </a:r>
          </a:p>
          <a:p>
            <a:pPr lvl="1"/>
            <a:r>
              <a:rPr lang="en-US" b="1" dirty="0"/>
              <a:t>Firefox / Mozilla</a:t>
            </a:r>
          </a:p>
          <a:p>
            <a:r>
              <a:rPr lang="en-US" b="1" dirty="0"/>
              <a:t>Cable / DSL  (Direct Service Line)</a:t>
            </a:r>
          </a:p>
          <a:p>
            <a:r>
              <a:rPr lang="en-US" b="1" dirty="0"/>
              <a:t>Ethernet</a:t>
            </a:r>
          </a:p>
          <a:p>
            <a:r>
              <a:rPr lang="en-US" b="1" dirty="0"/>
              <a:t>Host</a:t>
            </a:r>
          </a:p>
          <a:p>
            <a:r>
              <a:rPr lang="en-US" b="1" dirty="0" smtClean="0"/>
              <a:t>Hot Spot</a:t>
            </a:r>
            <a:endParaRPr lang="en-US" b="1" dirty="0"/>
          </a:p>
          <a:p>
            <a:r>
              <a:rPr lang="en-US" b="1" dirty="0"/>
              <a:t>Homepage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HTTP: (webpage) </a:t>
            </a:r>
            <a:r>
              <a:rPr lang="en-US" dirty="0">
                <a:cs typeface="Arial" panose="020B0604020202020204" pitchFamily="34" charset="0"/>
              </a:rPr>
              <a:t>The Hypertext Transfer Protocol (</a:t>
            </a:r>
            <a:r>
              <a:rPr lang="en-US" b="1" dirty="0">
                <a:cs typeface="Arial" panose="020B0604020202020204" pitchFamily="34" charset="0"/>
              </a:rPr>
              <a:t>HTTP</a:t>
            </a:r>
            <a:r>
              <a:rPr lang="en-US" dirty="0">
                <a:cs typeface="Arial" panose="020B0604020202020204" pitchFamily="34" charset="0"/>
              </a:rPr>
              <a:t>) is the foundation of the World Wide Web, and is used to load webpages using hypertext links.</a:t>
            </a:r>
          </a:p>
          <a:p>
            <a:r>
              <a:rPr lang="en-US" b="1" dirty="0"/>
              <a:t>internet</a:t>
            </a:r>
          </a:p>
          <a:p>
            <a:r>
              <a:rPr lang="en-US" b="1" dirty="0"/>
              <a:t>Internet Provider</a:t>
            </a:r>
          </a:p>
          <a:p>
            <a:r>
              <a:rPr lang="en-US" b="1" dirty="0"/>
              <a:t>top-level domain</a:t>
            </a:r>
          </a:p>
          <a:p>
            <a:pPr marL="457200" lvl="1" indent="0">
              <a:buNone/>
            </a:pPr>
            <a:r>
              <a:rPr lang="en-US" b="1" dirty="0" smtClean="0"/>
              <a:t>.com   .org    .</a:t>
            </a:r>
            <a:r>
              <a:rPr lang="en-US" b="1" dirty="0" err="1"/>
              <a:t>g</a:t>
            </a:r>
            <a:r>
              <a:rPr lang="en-US" b="1" dirty="0" err="1" smtClean="0"/>
              <a:t>ov</a:t>
            </a:r>
            <a:r>
              <a:rPr lang="en-US" b="1" dirty="0" smtClean="0"/>
              <a:t>    .</a:t>
            </a:r>
            <a:r>
              <a:rPr lang="en-US" b="1" dirty="0" err="1" smtClean="0"/>
              <a:t>edu</a:t>
            </a:r>
            <a:r>
              <a:rPr lang="en-US" b="1" dirty="0" smtClean="0"/>
              <a:t>     </a:t>
            </a:r>
            <a:r>
              <a:rPr lang="en-US" b="1" dirty="0" err="1" smtClean="0"/>
              <a:t>.net</a:t>
            </a:r>
            <a:r>
              <a:rPr lang="en-US" b="1" dirty="0" smtClean="0"/>
              <a:t>    .mil</a:t>
            </a:r>
            <a:endParaRPr lang="en-US" b="1" dirty="0"/>
          </a:p>
          <a:p>
            <a:r>
              <a:rPr lang="en-US" b="1" dirty="0"/>
              <a:t>web address / URL</a:t>
            </a:r>
          </a:p>
          <a:p>
            <a:r>
              <a:rPr lang="en-US" b="1" dirty="0"/>
              <a:t>wireless (</a:t>
            </a:r>
            <a:r>
              <a:rPr lang="en-US" b="1" dirty="0" err="1"/>
              <a:t>WiFi</a:t>
            </a:r>
            <a:r>
              <a:rPr lang="en-US" b="1" dirty="0"/>
              <a:t>)</a:t>
            </a:r>
          </a:p>
          <a:p>
            <a:r>
              <a:rPr lang="en-US" b="1" dirty="0"/>
              <a:t>WWW (World Wide Web 1994)</a:t>
            </a:r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90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149543"/>
            <a:ext cx="10515600" cy="825818"/>
          </a:xfrm>
        </p:spPr>
        <p:txBody>
          <a:bodyPr>
            <a:normAutofit/>
          </a:bodyPr>
          <a:lstStyle/>
          <a:p>
            <a:r>
              <a:rPr lang="en-US" dirty="0"/>
              <a:t>Unit 2 -1  Connecting to the Internet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7826" y="793062"/>
            <a:ext cx="8277225" cy="47720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02178" y="4385988"/>
            <a:ext cx="1274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Ethernet</a:t>
            </a:r>
          </a:p>
        </p:txBody>
      </p:sp>
      <p:sp>
        <p:nvSpPr>
          <p:cNvPr id="6" name="Rectangle 5"/>
          <p:cNvSpPr/>
          <p:nvPr/>
        </p:nvSpPr>
        <p:spPr>
          <a:xfrm>
            <a:off x="1895549" y="5946996"/>
            <a:ext cx="86221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hlinkClick r:id="rId3"/>
              </a:rPr>
              <a:t>https://www.youtube.com/watch?v=MvXVa57l3co&amp;t=12s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92457" y="6008551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HotSpot</a:t>
            </a:r>
            <a:r>
              <a:rPr lang="en-US" sz="2400" dirty="0"/>
              <a:t>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71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Internet Browsers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2983"/>
          <a:stretch/>
        </p:blipFill>
        <p:spPr>
          <a:xfrm>
            <a:off x="838200" y="2003704"/>
            <a:ext cx="10449041" cy="40470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3587" y="5693265"/>
            <a:ext cx="1334869" cy="102821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39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520" y="1234607"/>
            <a:ext cx="11584486" cy="36804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4484" y="385987"/>
            <a:ext cx="10478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hlinkClick r:id="rId3"/>
              </a:rPr>
              <a:t>https://www.softwaretestinghelp.com/best-browser-ranking/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3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867" y="144992"/>
            <a:ext cx="3801533" cy="1287567"/>
          </a:xfrm>
        </p:spPr>
        <p:txBody>
          <a:bodyPr>
            <a:normAutofit fontScale="90000"/>
          </a:bodyPr>
          <a:lstStyle/>
          <a:p>
            <a:r>
              <a:rPr lang="en-US" dirty="0"/>
              <a:t>Address </a:t>
            </a:r>
            <a:r>
              <a:rPr lang="en-US" dirty="0" smtClean="0"/>
              <a:t>Bar &amp;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(Search Bar)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-315" b="70514"/>
          <a:stretch/>
        </p:blipFill>
        <p:spPr>
          <a:xfrm>
            <a:off x="3962400" y="144992"/>
            <a:ext cx="7133519" cy="13791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867" y="1320890"/>
            <a:ext cx="132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URL</a:t>
            </a:r>
          </a:p>
        </p:txBody>
      </p:sp>
      <p:sp>
        <p:nvSpPr>
          <p:cNvPr id="6" name="Rectangle 5"/>
          <p:cNvSpPr/>
          <p:nvPr/>
        </p:nvSpPr>
        <p:spPr>
          <a:xfrm>
            <a:off x="1481667" y="1524094"/>
            <a:ext cx="4013486" cy="383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https://en.wikipedia.org/wiki/URL</a:t>
            </a:r>
            <a:endParaRPr lang="en-US" dirty="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88684" y="1998748"/>
            <a:ext cx="11142133" cy="40782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00" rIns="0" bIns="39675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 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Uniform Resource Locator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colloquially known as an 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on the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 tooltip="World Wide Web"/>
              </a:rPr>
              <a:t>Web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kumimoji="0" lang="en-US" altLang="en-US" sz="1400" b="0" i="0" u="none" strike="noStrike" cap="none" normalizeH="0" baseline="3000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[1]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is a reference to a </a:t>
            </a: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resource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that specifies its location on a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 tooltip="Computer network"/>
              </a:rPr>
              <a:t>computer network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and a mechanism for retrieving it. A URL is a specific type of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 tooltip="Uniform Resource Identifier"/>
              </a:rPr>
              <a:t>Uniform Resource Identifier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(URI),</a:t>
            </a:r>
            <a:r>
              <a:rPr kumimoji="0" lang="en-US" altLang="en-US" sz="1400" b="0" i="0" u="none" strike="noStrike" cap="none" normalizeH="0" baseline="3000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[2]</a:t>
            </a:r>
            <a:r>
              <a:rPr kumimoji="0" lang="en-US" altLang="en-US" sz="1400" b="0" i="0" u="none" strike="noStrike" cap="none" normalizeH="0" baseline="3000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[3]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although many people use the two terms interchangeably.</a:t>
            </a:r>
            <a:r>
              <a:rPr kumimoji="0" lang="en-US" altLang="en-US" sz="1400" b="0" i="0" u="none" strike="noStrike" cap="none" normalizeH="0" baseline="3000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[4]</a:t>
            </a:r>
            <a:r>
              <a:rPr kumimoji="0" lang="en-US" altLang="en-US" sz="1400" b="0" i="0" u="none" strike="noStrike" cap="none" normalizeH="0" baseline="3000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[a]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URLs occur most commonly to reference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3" tooltip="Web page"/>
              </a:rPr>
              <a:t>web pages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4" tooltip="Hypertext Transfer Protocol"/>
              </a:rPr>
              <a:t>HTTP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5" tooltip="HTTPS"/>
              </a:rPr>
              <a:t>HTTPS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but are also used for file transfer 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6" tooltip="File Transfer Protocol"/>
              </a:rPr>
              <a:t>FTP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email 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7" tooltip="Mailto"/>
              </a:rPr>
              <a:t>mailto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database access 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8" tooltip="Java Database Connectivity"/>
              </a:rPr>
              <a:t>JDBC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and many other applications.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Most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66CC"/>
                </a:solidFill>
                <a:effectLst/>
                <a:cs typeface="Arial" panose="020B0604020202020204" pitchFamily="34" charset="0"/>
                <a:hlinkClick r:id="rId19" tooltip="Web browser"/>
              </a:rPr>
              <a:t>web browsers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 display the URL of a web page above the page in an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66CC"/>
                </a:solidFill>
                <a:effectLst/>
                <a:cs typeface="Arial" panose="020B0604020202020204" pitchFamily="34" charset="0"/>
                <a:hlinkClick r:id="rId20" tooltip="Address bar"/>
              </a:rPr>
              <a:t>address bar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. A typical URL could have the form 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http://www.example.com/index.html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, which indicates a protocol 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), a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66CC"/>
                </a:solidFill>
                <a:effectLst/>
                <a:cs typeface="Arial" panose="020B0604020202020204" pitchFamily="34" charset="0"/>
                <a:hlinkClick r:id="rId21" tooltip="Hostname"/>
              </a:rPr>
              <a:t>hostname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 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www.example.com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), and a 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file name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index.html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).  </a:t>
            </a:r>
            <a:endParaRPr kumimoji="0" lang="en-US" altLang="en-US" sz="7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Linux Libertin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Uniform Resource Locators were defined in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2" tooltip="RFC (identifier)"/>
              </a:rPr>
              <a:t>RFC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3"/>
              </a:rPr>
              <a:t>1738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in 1994 by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4" tooltip="Tim Berners-Lee"/>
              </a:rPr>
              <a:t>Tim Berners-Lee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the inventor of the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 tooltip="World Wide Web"/>
              </a:rPr>
              <a:t>World Wide Web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and the URI working group of the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5" tooltip="Internet Engineering Task Force"/>
              </a:rPr>
              <a:t>Internet Engineering Task Force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(IETF),</a:t>
            </a:r>
            <a:r>
              <a:rPr kumimoji="0" lang="en-US" altLang="en-US" sz="1400" b="0" i="0" u="none" strike="noStrike" cap="none" normalizeH="0" baseline="3000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6"/>
              </a:rPr>
              <a:t>[7]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as an outcome of collaboration started at the IETF Living Documents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7" tooltip="Birds of a feather (computing)"/>
              </a:rPr>
              <a:t>birds of a feather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session in 1992.</a:t>
            </a:r>
            <a:r>
              <a:rPr kumimoji="0" lang="en-US" altLang="en-US" sz="1400" b="0" i="0" u="none" strike="noStrike" cap="none" normalizeH="0" baseline="3000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6"/>
              </a:rPr>
              <a:t>[7]</a:t>
            </a:r>
            <a:r>
              <a:rPr kumimoji="0" lang="en-US" altLang="en-US" sz="1400" b="0" i="0" u="none" strike="noStrike" cap="none" normalizeH="0" baseline="3000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8"/>
              </a:rPr>
              <a:t>[8]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The format combines the pre-existing system of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66CC"/>
                </a:solidFill>
                <a:effectLst/>
                <a:cs typeface="Arial" panose="020B0604020202020204" pitchFamily="34" charset="0"/>
                <a:hlinkClick r:id="rId29" tooltip="Domain name"/>
              </a:rPr>
              <a:t>domain names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 (created in 1985) with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66CC"/>
                </a:solidFill>
                <a:effectLst/>
                <a:cs typeface="Arial" panose="020B0604020202020204" pitchFamily="34" charset="0"/>
                <a:hlinkClick r:id="rId30" tooltip="Path (computing)"/>
              </a:rPr>
              <a:t>file path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 syntax, where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66CC"/>
                </a:solidFill>
                <a:effectLst/>
                <a:cs typeface="Arial" panose="020B0604020202020204" pitchFamily="34" charset="0"/>
                <a:hlinkClick r:id="rId31" tooltip="Slash (punctuation)"/>
              </a:rPr>
              <a:t>slashes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 are used to separate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66CC"/>
                </a:solidFill>
                <a:effectLst/>
                <a:cs typeface="Arial" panose="020B0604020202020204" pitchFamily="34" charset="0"/>
                <a:hlinkClick r:id="rId32" tooltip="Folder (computing)"/>
              </a:rPr>
              <a:t>directory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 and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66CC"/>
                </a:solidFill>
                <a:effectLst/>
                <a:cs typeface="Arial" panose="020B0604020202020204" pitchFamily="34" charset="0"/>
                <a:hlinkClick r:id="rId33" tooltip="Filename"/>
              </a:rPr>
              <a:t>filenames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. Conventions already existed where server names could be prefixed to complete file paths, preceded by a double slash 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).</a:t>
            </a:r>
            <a:r>
              <a:rPr kumimoji="0" lang="en-US" altLang="en-US" sz="1400" b="0" i="0" u="none" strike="noStrike" cap="none" normalizeH="0" baseline="30000" dirty="0">
                <a:ln>
                  <a:noFill/>
                </a:ln>
                <a:solidFill>
                  <a:srgbClr val="33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4"/>
              </a:rPr>
              <a:t>[9]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12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219</Words>
  <Application>Microsoft Office PowerPoint</Application>
  <PresentationFormat>Widescreen</PresentationFormat>
  <Paragraphs>57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Linux Libertine</vt:lpstr>
      <vt:lpstr>Office Theme</vt:lpstr>
      <vt:lpstr>Internet Basics  Unit: 2 – 1 Connecting to the Internet</vt:lpstr>
      <vt:lpstr>Warm-up: Thumbs Up / Thumbs Down</vt:lpstr>
      <vt:lpstr>Unit 2  Internet Basic Skills</vt:lpstr>
      <vt:lpstr>2-1 Connecting to the Internet Vocabulary</vt:lpstr>
      <vt:lpstr>Unit 2 -1  Connecting to the Internet</vt:lpstr>
      <vt:lpstr>Top Internet Browsers</vt:lpstr>
      <vt:lpstr>PowerPoint Presentation</vt:lpstr>
      <vt:lpstr>Address Bar &amp;  (Search Bar)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43</cp:revision>
  <cp:lastPrinted>2023-09-26T17:56:39Z</cp:lastPrinted>
  <dcterms:created xsi:type="dcterms:W3CDTF">2023-08-15T18:20:15Z</dcterms:created>
  <dcterms:modified xsi:type="dcterms:W3CDTF">2023-11-13T16:05:09Z</dcterms:modified>
</cp:coreProperties>
</file>