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82" r:id="rId4"/>
    <p:sldId id="278" r:id="rId5"/>
    <p:sldId id="281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5637"/>
            <a:ext cx="10515600" cy="1035051"/>
          </a:xfrm>
        </p:spPr>
        <p:txBody>
          <a:bodyPr/>
          <a:lstStyle/>
          <a:p>
            <a:r>
              <a:rPr lang="en-US" dirty="0"/>
              <a:t>Unit 4-1  </a:t>
            </a:r>
            <a:r>
              <a:rPr lang="en-US" b="1" i="1" dirty="0"/>
              <a:t>Finding and Opening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161" y="1690688"/>
            <a:ext cx="11189677" cy="3106395"/>
          </a:xfrm>
        </p:spPr>
        <p:txBody>
          <a:bodyPr>
            <a:noAutofit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Identify </a:t>
            </a:r>
            <a:r>
              <a:rPr lang="en-US" dirty="0"/>
              <a:t>the parts of the Windows (10) interface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desktop</a:t>
            </a:r>
            <a:r>
              <a:rPr lang="en-US" dirty="0"/>
              <a:t>, taskbar, </a:t>
            </a:r>
            <a:r>
              <a:rPr lang="en-US" dirty="0" smtClean="0"/>
              <a:t>Search bar (may not be active), etc</a:t>
            </a:r>
            <a:r>
              <a:rPr lang="en-US" dirty="0"/>
              <a:t>.).</a:t>
            </a:r>
          </a:p>
          <a:p>
            <a:pPr marL="0" indent="0">
              <a:buNone/>
            </a:pPr>
            <a:r>
              <a:rPr lang="en-US" dirty="0"/>
              <a:t>B. Demonstrate knowledge of the Windows Start Menu, including </a:t>
            </a:r>
            <a:r>
              <a:rPr lang="en-US" b="1" dirty="0"/>
              <a:t>Get Help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(Get Help may not be on some versions)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C. Use the </a:t>
            </a:r>
            <a:r>
              <a:rPr lang="en-US" b="1" dirty="0"/>
              <a:t>search bar </a:t>
            </a:r>
            <a:r>
              <a:rPr lang="en-US" dirty="0"/>
              <a:t>to locate a file, program, or document.</a:t>
            </a:r>
          </a:p>
          <a:p>
            <a:pPr marL="0" indent="0">
              <a:buNone/>
            </a:pPr>
            <a:r>
              <a:rPr lang="en-US" dirty="0"/>
              <a:t>D. Start and exit (Close) programs.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8" y="74612"/>
            <a:ext cx="4305300" cy="581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087" y="74612"/>
            <a:ext cx="17049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15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4-1 Find and Open WINDOWS Programs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166" y="1561514"/>
            <a:ext cx="1149966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4-1 Learning Objective Standards</a:t>
            </a:r>
          </a:p>
          <a:p>
            <a:pPr lvl="1"/>
            <a:r>
              <a:rPr lang="en-US" sz="2400" dirty="0"/>
              <a:t>2. Identify the parts of the Windows 10 interface (desktop, taskbar, Start Menu, etc.).</a:t>
            </a:r>
          </a:p>
          <a:p>
            <a:pPr lvl="1"/>
            <a:r>
              <a:rPr lang="en-US" sz="2400" dirty="0"/>
              <a:t>3. Demonstrate knowledge of the Windows Start Menu, including </a:t>
            </a:r>
            <a:r>
              <a:rPr lang="en-US" sz="2400" b="1" dirty="0"/>
              <a:t>Get Help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4. Use the </a:t>
            </a:r>
            <a:r>
              <a:rPr lang="en-US" sz="2400" b="1" dirty="0"/>
              <a:t>search bar</a:t>
            </a:r>
            <a:r>
              <a:rPr lang="en-US" sz="2400" dirty="0"/>
              <a:t> to locate a file, program, or document. (may be hidden! Just Type)</a:t>
            </a:r>
          </a:p>
          <a:p>
            <a:pPr lvl="1"/>
            <a:r>
              <a:rPr lang="en-US" sz="2400" dirty="0"/>
              <a:t>6. Start and Exit (close) programs.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167" y="3598985"/>
            <a:ext cx="90314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4-1 Vocabulary</a:t>
            </a:r>
          </a:p>
          <a:p>
            <a:r>
              <a:rPr lang="en-US" sz="2400" b="1" dirty="0"/>
              <a:t>Application / app / program</a:t>
            </a:r>
          </a:p>
          <a:p>
            <a:r>
              <a:rPr lang="en-US" sz="2400" b="1" dirty="0"/>
              <a:t>search bar</a:t>
            </a:r>
          </a:p>
          <a:p>
            <a:r>
              <a:rPr lang="en-US" sz="2400" b="1" dirty="0"/>
              <a:t>desktop</a:t>
            </a:r>
          </a:p>
          <a:p>
            <a:r>
              <a:rPr lang="en-US" sz="2400" b="1" dirty="0"/>
              <a:t>Start Menu</a:t>
            </a:r>
          </a:p>
          <a:p>
            <a:r>
              <a:rPr lang="en-US" sz="2400" b="1" dirty="0"/>
              <a:t>Taskbar / (Dock on Mac)</a:t>
            </a:r>
            <a:endParaRPr lang="en-US" sz="2400" dirty="0"/>
          </a:p>
          <a:p>
            <a:r>
              <a:rPr lang="en-US" sz="2400" b="1" dirty="0"/>
              <a:t>Windows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8" y="74612"/>
            <a:ext cx="4305300" cy="581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087" y="74612"/>
            <a:ext cx="17049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1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5668" r="52443"/>
          <a:stretch/>
        </p:blipFill>
        <p:spPr>
          <a:xfrm>
            <a:off x="3695480" y="281354"/>
            <a:ext cx="5877598" cy="65836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744" y="281354"/>
            <a:ext cx="271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(Hide or Show Apps)</a:t>
            </a:r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>
            <a:off x="2873886" y="466020"/>
            <a:ext cx="82159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06769" y="4135401"/>
            <a:ext cx="1503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Profile</a:t>
            </a:r>
          </a:p>
          <a:p>
            <a:r>
              <a:rPr lang="en-US" dirty="0" smtClean="0"/>
              <a:t>     and Logout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49100" y="4957859"/>
            <a:ext cx="8440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3887" y="4819412"/>
            <a:ext cx="181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Document Folder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73886" y="4493178"/>
            <a:ext cx="8440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49100" y="5453585"/>
            <a:ext cx="8440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40959" y="5289563"/>
            <a:ext cx="158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Pictures Folder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02600" y="5822917"/>
            <a:ext cx="8440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49398" y="5658895"/>
            <a:ext cx="92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Settings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29028" y="6293066"/>
            <a:ext cx="8440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43759" y="6074463"/>
            <a:ext cx="77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Power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02600" y="6695341"/>
            <a:ext cx="8440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92474" y="6511545"/>
            <a:ext cx="11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14506" y="6488668"/>
            <a:ext cx="952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Task Bar</a:t>
            </a:r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9573078" y="6673334"/>
            <a:ext cx="1041428" cy="220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50963" y="1125415"/>
            <a:ext cx="952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ICONS </a:t>
            </a:r>
          </a:p>
          <a:p>
            <a:pPr algn="ctr"/>
            <a:r>
              <a:rPr lang="en-US" dirty="0"/>
              <a:t>of </a:t>
            </a:r>
          </a:p>
          <a:p>
            <a:pPr algn="ctr"/>
            <a:r>
              <a:rPr lang="en-US" dirty="0"/>
              <a:t> APPS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8302" y="1973275"/>
            <a:ext cx="28972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Alphabetical List</a:t>
            </a:r>
          </a:p>
          <a:p>
            <a:r>
              <a:rPr lang="en-US" dirty="0"/>
              <a:t>Of Applications</a:t>
            </a:r>
          </a:p>
          <a:p>
            <a:r>
              <a:rPr lang="en-US" dirty="0"/>
              <a:t>(Use Mouse Scroll Wheel)</a:t>
            </a:r>
          </a:p>
          <a:p>
            <a:r>
              <a:rPr lang="en-US" dirty="0"/>
              <a:t>Or type a Letter to JUMP to </a:t>
            </a:r>
          </a:p>
          <a:p>
            <a:r>
              <a:rPr lang="en-US" dirty="0"/>
              <a:t>the section in the list)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528688" y="2357566"/>
            <a:ext cx="8440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00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95" y="721464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en-US" dirty="0"/>
              <a:t>4-1-B Handout  “Places on the Desktop”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595"/>
          <a:stretch/>
        </p:blipFill>
        <p:spPr>
          <a:xfrm>
            <a:off x="1142708" y="1415860"/>
            <a:ext cx="9211114" cy="51081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5899" y="3323618"/>
            <a:ext cx="1721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Desktop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1223" y="3769532"/>
            <a:ext cx="1292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Start </a:t>
            </a:r>
          </a:p>
          <a:p>
            <a:r>
              <a:rPr lang="en-US" sz="3600" dirty="0"/>
              <a:t>Menu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35114" y="5658284"/>
            <a:ext cx="1608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Taskbar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9651" y="5442140"/>
            <a:ext cx="2165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Search bar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6815" y="1723408"/>
            <a:ext cx="1959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Programs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="" xmlns:a16="http://schemas.microsoft.com/office/drawing/2014/main" id="{8BC2B5AC-ACE5-4F18-8B4E-527D862DDD68}"/>
              </a:ext>
            </a:extLst>
          </p:cNvPr>
          <p:cNvCxnSpPr>
            <a:cxnSpLocks/>
          </p:cNvCxnSpPr>
          <p:nvPr/>
        </p:nvCxnSpPr>
        <p:spPr>
          <a:xfrm rot="5400000">
            <a:off x="4213288" y="2568674"/>
            <a:ext cx="1698159" cy="1406618"/>
          </a:xfrm>
          <a:prstGeom prst="bentConnector3">
            <a:avLst>
              <a:gd name="adj1" fmla="val 97946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8" y="74612"/>
            <a:ext cx="4305300" cy="5810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087" y="74612"/>
            <a:ext cx="17049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5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8" y="168178"/>
            <a:ext cx="10515600" cy="732155"/>
          </a:xfrm>
        </p:spPr>
        <p:txBody>
          <a:bodyPr/>
          <a:lstStyle/>
          <a:p>
            <a:r>
              <a:rPr lang="en-US" dirty="0"/>
              <a:t>4-1-C Reference   Organization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757" t="46265" r="4889" b="4204"/>
          <a:stretch/>
        </p:blipFill>
        <p:spPr>
          <a:xfrm>
            <a:off x="439616" y="2485029"/>
            <a:ext cx="10030264" cy="41436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12941" r="16649" b="60434"/>
          <a:stretch/>
        </p:blipFill>
        <p:spPr>
          <a:xfrm>
            <a:off x="0" y="846649"/>
            <a:ext cx="3615397" cy="15310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78104" y="954018"/>
            <a:ext cx="768096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MS-Gothic"/>
              </a:rPr>
              <a:t>◆ </a:t>
            </a:r>
            <a:r>
              <a:rPr lang="en-US" sz="1400" dirty="0">
                <a:latin typeface="Lato-Regular"/>
              </a:rPr>
              <a:t>“Where is Firefox (a </a:t>
            </a:r>
            <a:r>
              <a:rPr lang="en-US" sz="1400" b="1" dirty="0">
                <a:latin typeface="Lato-Bold"/>
              </a:rPr>
              <a:t>program </a:t>
            </a:r>
            <a:r>
              <a:rPr lang="en-US" sz="1400" dirty="0">
                <a:latin typeface="Lato-Regular"/>
              </a:rPr>
              <a:t>to search the internet)?” ( </a:t>
            </a:r>
            <a:r>
              <a:rPr lang="en-US" sz="1400" b="1" dirty="0">
                <a:latin typeface="Lato-Bold"/>
              </a:rPr>
              <a:t>desktop </a:t>
            </a:r>
            <a:r>
              <a:rPr lang="en-US" sz="1400" dirty="0">
                <a:latin typeface="Lato-Regular"/>
              </a:rPr>
              <a:t>and </a:t>
            </a:r>
            <a:r>
              <a:rPr lang="en-US" sz="1400" b="1" dirty="0">
                <a:latin typeface="Lato-Bold"/>
              </a:rPr>
              <a:t>taskbar </a:t>
            </a:r>
            <a:r>
              <a:rPr lang="en-US" sz="1400" dirty="0">
                <a:latin typeface="Lato-Regular"/>
              </a:rPr>
              <a:t>)</a:t>
            </a:r>
          </a:p>
          <a:p>
            <a:r>
              <a:rPr lang="en-US" sz="1400" dirty="0">
                <a:latin typeface="MS-Gothic"/>
              </a:rPr>
              <a:t>◆ </a:t>
            </a:r>
            <a:r>
              <a:rPr lang="en-US" sz="1400" dirty="0">
                <a:latin typeface="Lato-Regular"/>
              </a:rPr>
              <a:t>“Where is Edge (a </a:t>
            </a:r>
            <a:r>
              <a:rPr lang="en-US" sz="1400" b="1" dirty="0">
                <a:latin typeface="Lato-Bold"/>
              </a:rPr>
              <a:t>program </a:t>
            </a:r>
            <a:r>
              <a:rPr lang="en-US" sz="1400" dirty="0">
                <a:latin typeface="Lato-Regular"/>
              </a:rPr>
              <a:t>to search the internet)?” ( </a:t>
            </a:r>
            <a:r>
              <a:rPr lang="en-US" sz="1400" b="1" dirty="0">
                <a:latin typeface="Lato-Bold"/>
              </a:rPr>
              <a:t>taskbar </a:t>
            </a:r>
            <a:r>
              <a:rPr lang="en-US" sz="1400" dirty="0">
                <a:latin typeface="Lato-Regular"/>
              </a:rPr>
              <a:t>)</a:t>
            </a:r>
          </a:p>
          <a:p>
            <a:r>
              <a:rPr lang="en-US" sz="1400" dirty="0">
                <a:latin typeface="MS-Gothic"/>
              </a:rPr>
              <a:t>◆ </a:t>
            </a:r>
            <a:r>
              <a:rPr lang="en-US" sz="1400" dirty="0">
                <a:latin typeface="Lato-Regular"/>
              </a:rPr>
              <a:t>“Where is Word (a </a:t>
            </a:r>
            <a:r>
              <a:rPr lang="en-US" sz="1400" b="1" dirty="0">
                <a:latin typeface="Lato-Bold"/>
              </a:rPr>
              <a:t>program </a:t>
            </a:r>
            <a:r>
              <a:rPr lang="en-US" sz="1400" dirty="0">
                <a:latin typeface="Lato-Regular"/>
              </a:rPr>
              <a:t>to create documents)?” ( </a:t>
            </a:r>
            <a:r>
              <a:rPr lang="en-US" sz="1400" b="1" dirty="0">
                <a:latin typeface="Lato-Bold"/>
              </a:rPr>
              <a:t>desktop </a:t>
            </a:r>
            <a:r>
              <a:rPr lang="en-US" sz="1400" dirty="0">
                <a:latin typeface="Lato-Regular"/>
              </a:rPr>
              <a:t>and </a:t>
            </a:r>
            <a:r>
              <a:rPr lang="en-US" sz="1400" b="1" dirty="0">
                <a:latin typeface="Lato-Bold"/>
              </a:rPr>
              <a:t>taskbar </a:t>
            </a:r>
            <a:r>
              <a:rPr lang="en-US" sz="1400" dirty="0">
                <a:latin typeface="Lato-Regular"/>
              </a:rPr>
              <a:t>)</a:t>
            </a:r>
          </a:p>
          <a:p>
            <a:r>
              <a:rPr lang="en-US" sz="1400" dirty="0">
                <a:latin typeface="MS-Gothic"/>
              </a:rPr>
              <a:t>◆ </a:t>
            </a:r>
            <a:r>
              <a:rPr lang="en-US" sz="1400" dirty="0">
                <a:latin typeface="Lato-Regular"/>
              </a:rPr>
              <a:t>“Where is Excel (a </a:t>
            </a:r>
            <a:r>
              <a:rPr lang="en-US" sz="1400" b="1" dirty="0">
                <a:latin typeface="Lato-Bold"/>
              </a:rPr>
              <a:t>program </a:t>
            </a:r>
            <a:r>
              <a:rPr lang="en-US" sz="1400" dirty="0">
                <a:latin typeface="Lato-Regular"/>
              </a:rPr>
              <a:t>to create spreadsheets of numbers)?” ( </a:t>
            </a:r>
            <a:r>
              <a:rPr lang="en-US" sz="1400" b="1" dirty="0">
                <a:latin typeface="Lato-Bold"/>
              </a:rPr>
              <a:t>desktop </a:t>
            </a:r>
            <a:r>
              <a:rPr lang="en-US" sz="1400" dirty="0">
                <a:latin typeface="Lato-Regular"/>
              </a:rPr>
              <a:t>and </a:t>
            </a:r>
            <a:r>
              <a:rPr lang="en-US" sz="1400" b="1" dirty="0">
                <a:latin typeface="Lato-Bold"/>
              </a:rPr>
              <a:t>taskbar </a:t>
            </a:r>
            <a:r>
              <a:rPr lang="en-US" sz="1400" dirty="0">
                <a:latin typeface="Lato-Regular"/>
              </a:rPr>
              <a:t>)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55638"/>
            <a:ext cx="43053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3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4-1-A Handout: </a:t>
            </a:r>
            <a:r>
              <a:rPr lang="en-US" b="1" dirty="0"/>
              <a:t>Practice with APPS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725" y="1479147"/>
            <a:ext cx="5248275" cy="2962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09310"/>
            <a:ext cx="5875004" cy="2932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2315" y="4740812"/>
            <a:ext cx="95884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Other Applications:</a:t>
            </a:r>
          </a:p>
          <a:p>
            <a:r>
              <a:rPr lang="en-US" sz="2800" dirty="0"/>
              <a:t>	NOTE			MEDIA PLAYER		SNIP</a:t>
            </a:r>
          </a:p>
          <a:p>
            <a:r>
              <a:rPr lang="en-US" sz="2800" dirty="0"/>
              <a:t>	PAINT			Camera			VOICE</a:t>
            </a:r>
          </a:p>
          <a:p>
            <a:r>
              <a:rPr lang="en-US" sz="2800" dirty="0"/>
              <a:t>	ADOBE		Clock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8" y="74612"/>
            <a:ext cx="4305300" cy="581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087" y="74612"/>
            <a:ext cx="17049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1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4-1-D Reference    </a:t>
            </a:r>
            <a:r>
              <a:rPr lang="en-US" b="1" dirty="0"/>
              <a:t>Pair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10208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Directions: Complete the following with a partner on one computer.</a:t>
            </a:r>
          </a:p>
          <a:p>
            <a:pPr marL="457200" lvl="1" indent="0">
              <a:buNone/>
            </a:pPr>
            <a:r>
              <a:rPr lang="en-US" sz="3200" dirty="0"/>
              <a:t>1. Use the </a:t>
            </a:r>
            <a:r>
              <a:rPr lang="en-US" sz="3200" b="1" dirty="0"/>
              <a:t>Start Menu </a:t>
            </a:r>
            <a:r>
              <a:rPr lang="en-US" sz="3200" dirty="0"/>
              <a:t>to open ‘Microsoft Edge’. (Not Chrome)</a:t>
            </a:r>
          </a:p>
          <a:p>
            <a:pPr marL="457200" lvl="1" indent="0">
              <a:buNone/>
            </a:pPr>
            <a:r>
              <a:rPr lang="en-US" sz="3200" dirty="0"/>
              <a:t>2. Search for “weather today”.</a:t>
            </a:r>
          </a:p>
          <a:p>
            <a:pPr marL="457200" lvl="1" indent="0">
              <a:buNone/>
            </a:pPr>
            <a:r>
              <a:rPr lang="en-US" sz="3200" dirty="0"/>
              <a:t>3. Close ‘Microsoft Edge’.</a:t>
            </a:r>
          </a:p>
          <a:p>
            <a:pPr marL="457200" lvl="1" indent="0">
              <a:buNone/>
            </a:pPr>
            <a:r>
              <a:rPr lang="en-US" sz="3200" dirty="0"/>
              <a:t>4. Use the </a:t>
            </a:r>
            <a:r>
              <a:rPr lang="en-US" sz="3200" b="1" dirty="0"/>
              <a:t>search bar </a:t>
            </a:r>
            <a:r>
              <a:rPr lang="en-US" sz="3200" dirty="0"/>
              <a:t>to open ‘Word’.</a:t>
            </a:r>
          </a:p>
          <a:p>
            <a:pPr marL="457200" lvl="1" indent="0">
              <a:buNone/>
            </a:pPr>
            <a:r>
              <a:rPr lang="en-US" sz="3200" dirty="0"/>
              <a:t>5. Type your name.</a:t>
            </a:r>
          </a:p>
          <a:p>
            <a:pPr marL="457200" lvl="1" indent="0">
              <a:buNone/>
            </a:pPr>
            <a:r>
              <a:rPr lang="en-US" sz="3200" dirty="0"/>
              <a:t>6. Close ‘Word’ (click ‘don’t save’).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8" y="74612"/>
            <a:ext cx="4305300" cy="581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087" y="74612"/>
            <a:ext cx="17049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5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336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Lato-Bold</vt:lpstr>
      <vt:lpstr>Lato-Regular</vt:lpstr>
      <vt:lpstr>MS-Gothic</vt:lpstr>
      <vt:lpstr>Office Theme</vt:lpstr>
      <vt:lpstr>Unit 4-1  Finding and Opening Programs</vt:lpstr>
      <vt:lpstr>Unit 4-1 Find and Open WINDOWS Programs</vt:lpstr>
      <vt:lpstr>PowerPoint Presentation</vt:lpstr>
      <vt:lpstr>4-1-B Handout  “Places on the Desktop”</vt:lpstr>
      <vt:lpstr>4-1-C Reference   Organization</vt:lpstr>
      <vt:lpstr>4-1-A Handout: Practice with APPS</vt:lpstr>
      <vt:lpstr>4-1-D Reference    Pair Explore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63</cp:revision>
  <cp:lastPrinted>2023-11-07T20:57:57Z</cp:lastPrinted>
  <dcterms:created xsi:type="dcterms:W3CDTF">2023-08-15T18:20:15Z</dcterms:created>
  <dcterms:modified xsi:type="dcterms:W3CDTF">2023-11-11T23:24:23Z</dcterms:modified>
</cp:coreProperties>
</file>