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12192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8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KNKgBBn_Fsg" TargetMode="External"/><Relationship Id="rId4" Type="http://schemas.openxmlformats.org/officeDocument/2006/relationships/hyperlink" Target="https://edu.gcfglobal.org/en/mousetutorial/mouse-tutorial/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3407664" y="0"/>
            <a:ext cx="5955792" cy="856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157855" y="2561615"/>
            <a:ext cx="5850339" cy="1452422"/>
          </a:xfrm>
          <a:prstGeom prst="rect">
            <a:avLst/>
          </a:prstGeom>
        </p:spPr>
        <p:txBody>
          <a:bodyPr wrap="square" lIns="0" tIns="34925" rIns="0" bIns="0" rtlCol="0">
            <a:noAutofit/>
          </a:bodyPr>
          <a:lstStyle/>
          <a:p>
            <a:pPr marL="12700">
              <a:lnSpc>
                <a:spcPts val="5500"/>
              </a:lnSpc>
            </a:pPr>
            <a:r>
              <a:rPr sz="5400" spc="-37" dirty="0">
                <a:latin typeface="Calibri Light"/>
                <a:cs typeface="Calibri Light"/>
              </a:rPr>
              <a:t>Basic Computer Skills</a:t>
            </a:r>
            <a:endParaRPr sz="5400">
              <a:latin typeface="Calibri Light"/>
              <a:cs typeface="Calibri Light"/>
            </a:endParaRPr>
          </a:p>
          <a:p>
            <a:pPr marL="1543431" marR="102915">
              <a:lnSpc>
                <a:spcPts val="5935"/>
              </a:lnSpc>
              <a:spcBef>
                <a:spcPts val="21"/>
              </a:spcBef>
            </a:pPr>
            <a:r>
              <a:rPr sz="5400" spc="-31" dirty="0">
                <a:latin typeface="Calibri Light"/>
                <a:cs typeface="Calibri Light"/>
              </a:rPr>
              <a:t>Unit: 1 – 2</a:t>
            </a:r>
            <a:endParaRPr sz="54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6670" y="4051452"/>
            <a:ext cx="2499131" cy="1473504"/>
          </a:xfrm>
          <a:prstGeom prst="rect">
            <a:avLst/>
          </a:prstGeom>
        </p:spPr>
        <p:txBody>
          <a:bodyPr wrap="square" lIns="0" tIns="42545" rIns="0" bIns="0" rtlCol="0">
            <a:noAutofit/>
          </a:bodyPr>
          <a:lstStyle/>
          <a:p>
            <a:pPr marL="12700" marR="52850">
              <a:lnSpc>
                <a:spcPts val="6700"/>
              </a:lnSpc>
            </a:pPr>
            <a:r>
              <a:rPr sz="6600" spc="-38" dirty="0">
                <a:latin typeface="Calibri Light"/>
                <a:cs typeface="Calibri Light"/>
              </a:rPr>
              <a:t>Mouse</a:t>
            </a:r>
            <a:endParaRPr sz="6600">
              <a:latin typeface="Calibri Light"/>
              <a:cs typeface="Calibri Light"/>
            </a:endParaRPr>
          </a:p>
          <a:p>
            <a:pPr marL="1396745">
              <a:lnSpc>
                <a:spcPts val="4800"/>
              </a:lnSpc>
            </a:pPr>
            <a:r>
              <a:rPr sz="4400" spc="-6" dirty="0">
                <a:latin typeface="Calibri Light"/>
                <a:cs typeface="Calibri Light"/>
              </a:rPr>
              <a:t>(and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29359" y="4051452"/>
            <a:ext cx="1760869" cy="863904"/>
          </a:xfrm>
          <a:prstGeom prst="rect">
            <a:avLst/>
          </a:prstGeom>
        </p:spPr>
        <p:txBody>
          <a:bodyPr wrap="square" lIns="0" tIns="42545" rIns="0" bIns="0" rtlCol="0">
            <a:noAutofit/>
          </a:bodyPr>
          <a:lstStyle/>
          <a:p>
            <a:pPr marL="12700">
              <a:lnSpc>
                <a:spcPts val="6700"/>
              </a:lnSpc>
            </a:pPr>
            <a:r>
              <a:rPr sz="6600" spc="-24" dirty="0">
                <a:latin typeface="Calibri Light"/>
                <a:cs typeface="Calibri Light"/>
              </a:rPr>
              <a:t>Skills</a:t>
            </a:r>
            <a:endParaRPr sz="66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12020" y="4051452"/>
            <a:ext cx="3811013" cy="863904"/>
          </a:xfrm>
          <a:prstGeom prst="rect">
            <a:avLst/>
          </a:prstGeom>
        </p:spPr>
        <p:txBody>
          <a:bodyPr wrap="square" lIns="0" tIns="42545" rIns="0" bIns="0" rtlCol="0">
            <a:noAutofit/>
          </a:bodyPr>
          <a:lstStyle/>
          <a:p>
            <a:pPr marL="12700">
              <a:lnSpc>
                <a:spcPts val="6700"/>
              </a:lnSpc>
            </a:pPr>
            <a:r>
              <a:rPr sz="6600" spc="-63" dirty="0">
                <a:latin typeface="Calibri Light"/>
                <a:cs typeface="Calibri Light"/>
              </a:rPr>
              <a:t>Operations</a:t>
            </a:r>
            <a:endParaRPr sz="6600">
              <a:latin typeface="Calibri Light"/>
              <a:cs typeface="Calibri Ligh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724400" y="4941468"/>
            <a:ext cx="4639056" cy="1464564"/>
          </a:xfrm>
          <a:prstGeom prst="rect">
            <a:avLst/>
          </a:prstGeom>
        </p:spPr>
        <p:txBody>
          <a:bodyPr wrap="square" lIns="0" tIns="28543" rIns="0" bIns="0" rtlCol="0">
            <a:noAutofit/>
          </a:bodyPr>
          <a:lstStyle/>
          <a:p>
            <a:pPr marL="12700">
              <a:lnSpc>
                <a:spcPts val="4495"/>
              </a:lnSpc>
            </a:pPr>
            <a:r>
              <a:rPr sz="4400" spc="-34" dirty="0">
                <a:latin typeface="Calibri Light"/>
                <a:cs typeface="Calibri Light"/>
              </a:rPr>
              <a:t>File Management)</a:t>
            </a:r>
            <a:endParaRPr sz="4400" dirty="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7184135" y="4343399"/>
            <a:ext cx="4864608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8740" y="59689"/>
            <a:ext cx="1844981" cy="430784"/>
          </a:xfrm>
          <a:prstGeom prst="rect">
            <a:avLst/>
          </a:prstGeom>
        </p:spPr>
        <p:txBody>
          <a:bodyPr wrap="square" lIns="0" tIns="20923" rIns="0" bIns="0" rtlCol="0">
            <a:noAutofit/>
          </a:bodyPr>
          <a:lstStyle/>
          <a:p>
            <a:pPr marL="12700">
              <a:lnSpc>
                <a:spcPts val="3295"/>
              </a:lnSpc>
            </a:pPr>
            <a:r>
              <a:rPr sz="3200" spc="-10" dirty="0">
                <a:latin typeface="Calibri Light"/>
                <a:cs typeface="Calibri Light"/>
              </a:rPr>
              <a:t>Handout-A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60447" y="59689"/>
            <a:ext cx="1407492" cy="430784"/>
          </a:xfrm>
          <a:prstGeom prst="rect">
            <a:avLst/>
          </a:prstGeom>
        </p:spPr>
        <p:txBody>
          <a:bodyPr wrap="square" lIns="0" tIns="20923" rIns="0" bIns="0" rtlCol="0">
            <a:noAutofit/>
          </a:bodyPr>
          <a:lstStyle/>
          <a:p>
            <a:pPr marL="12700">
              <a:lnSpc>
                <a:spcPts val="3295"/>
              </a:lnSpc>
            </a:pPr>
            <a:r>
              <a:rPr sz="3200" spc="-3" dirty="0">
                <a:latin typeface="Calibri Light"/>
                <a:cs typeface="Calibri Light"/>
              </a:rPr>
              <a:t>Unit 1-2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60901" y="59689"/>
            <a:ext cx="2840038" cy="430784"/>
          </a:xfrm>
          <a:prstGeom prst="rect">
            <a:avLst/>
          </a:prstGeom>
        </p:spPr>
        <p:txBody>
          <a:bodyPr wrap="square" lIns="0" tIns="20923" rIns="0" bIns="0" rtlCol="0">
            <a:noAutofit/>
          </a:bodyPr>
          <a:lstStyle/>
          <a:p>
            <a:pPr marL="12700">
              <a:lnSpc>
                <a:spcPts val="3295"/>
              </a:lnSpc>
            </a:pPr>
            <a:r>
              <a:rPr sz="3200" spc="-7" dirty="0">
                <a:latin typeface="Calibri Light"/>
                <a:cs typeface="Calibri Light"/>
              </a:rPr>
              <a:t>Using the Mouse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8721" y="452653"/>
            <a:ext cx="6337414" cy="254304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spc="-1" dirty="0">
                <a:latin typeface="Calibri"/>
                <a:cs typeface="Calibri"/>
              </a:rPr>
              <a:t>Directions: Answer the questions using the vocabulary words below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58336" y="836167"/>
            <a:ext cx="2482469" cy="748487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8541">
              <a:lnSpc>
                <a:spcPts val="2500"/>
              </a:lnSpc>
            </a:pPr>
            <a:r>
              <a:rPr sz="2400" b="1" spc="0" dirty="0">
                <a:latin typeface="Calibri"/>
                <a:cs typeface="Calibri"/>
              </a:rPr>
              <a:t>C) double click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ct val="101725"/>
              </a:lnSpc>
              <a:spcBef>
                <a:spcPts val="235"/>
              </a:spcBef>
            </a:pPr>
            <a:r>
              <a:rPr sz="2400" b="1" spc="-2" dirty="0">
                <a:latin typeface="Calibri"/>
                <a:cs typeface="Calibri"/>
              </a:rPr>
              <a:t>D) </a:t>
            </a:r>
            <a:r>
              <a:rPr lang="en-US" sz="2400" b="1" spc="-2" dirty="0">
                <a:latin typeface="Calibri"/>
                <a:cs typeface="Calibri"/>
              </a:rPr>
              <a:t>M</a:t>
            </a:r>
            <a:r>
              <a:rPr sz="2400" b="1" spc="-2" dirty="0">
                <a:latin typeface="Calibri"/>
                <a:cs typeface="Calibri"/>
              </a:rPr>
              <a:t>enu</a:t>
            </a:r>
            <a:r>
              <a:rPr lang="en-US" sz="2400" b="1" spc="-2" dirty="0">
                <a:latin typeface="Calibri"/>
                <a:cs typeface="Calibri"/>
              </a:rPr>
              <a:t> options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24397" y="836167"/>
            <a:ext cx="3468785" cy="748487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9430" marR="45765">
              <a:lnSpc>
                <a:spcPts val="2500"/>
              </a:lnSpc>
            </a:pPr>
            <a:r>
              <a:rPr sz="2400" b="1" spc="3" dirty="0">
                <a:latin typeface="Calibri"/>
                <a:cs typeface="Calibri"/>
              </a:rPr>
              <a:t>E) icon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35"/>
              </a:spcBef>
            </a:pPr>
            <a:r>
              <a:rPr sz="2400" b="1" spc="-3" dirty="0">
                <a:latin typeface="Calibri"/>
                <a:cs typeface="Calibri"/>
              </a:rPr>
              <a:t>F) click and hold, then drag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6706" y="907541"/>
            <a:ext cx="1622116" cy="700608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 marR="45765">
              <a:lnSpc>
                <a:spcPts val="2500"/>
              </a:lnSpc>
            </a:pPr>
            <a:r>
              <a:rPr sz="2400" b="1" spc="0" dirty="0">
                <a:latin typeface="Calibri"/>
                <a:cs typeface="Calibri"/>
              </a:rPr>
              <a:t>A) click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915"/>
              </a:lnSpc>
              <a:spcBef>
                <a:spcPts val="20"/>
              </a:spcBef>
            </a:pPr>
            <a:r>
              <a:rPr sz="2400" b="1" spc="0" dirty="0">
                <a:latin typeface="Calibri"/>
                <a:cs typeface="Calibri"/>
              </a:rPr>
              <a:t>B) right click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687882" y="1254150"/>
            <a:ext cx="548118" cy="330504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b="1" spc="-3" dirty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236156" y="1254150"/>
            <a:ext cx="671095" cy="330504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b="1" dirty="0">
                <a:latin typeface="Calibri"/>
                <a:cs typeface="Calibri"/>
              </a:rPr>
              <a:t>drop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8721" y="1679828"/>
            <a:ext cx="318990" cy="3068269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4" dirty="0">
                <a:latin typeface="Calibri"/>
                <a:cs typeface="Calibri"/>
              </a:rPr>
              <a:t>1)</a:t>
            </a:r>
            <a:endParaRPr sz="2400" dirty="0">
              <a:latin typeface="Calibri"/>
              <a:cs typeface="Calibri"/>
            </a:endParaRPr>
          </a:p>
          <a:p>
            <a:pPr marL="12700" marR="671">
              <a:lnSpc>
                <a:spcPct val="101725"/>
              </a:lnSpc>
              <a:spcBef>
                <a:spcPts val="521"/>
              </a:spcBef>
            </a:pPr>
            <a:r>
              <a:rPr sz="2400" dirty="0">
                <a:latin typeface="Calibri"/>
                <a:cs typeface="Calibri"/>
              </a:rPr>
              <a:t>2)</a:t>
            </a:r>
          </a:p>
          <a:p>
            <a:pPr marL="12700" marR="964">
              <a:lnSpc>
                <a:spcPct val="101725"/>
              </a:lnSpc>
              <a:spcBef>
                <a:spcPts val="673"/>
              </a:spcBef>
            </a:pPr>
            <a:r>
              <a:rPr sz="2400" dirty="0">
                <a:latin typeface="Calibri"/>
                <a:cs typeface="Calibri"/>
              </a:rPr>
              <a:t>3)</a:t>
            </a:r>
          </a:p>
          <a:p>
            <a:pPr marL="12700" marR="671">
              <a:lnSpc>
                <a:spcPct val="101725"/>
              </a:lnSpc>
              <a:spcBef>
                <a:spcPts val="670"/>
              </a:spcBef>
            </a:pPr>
            <a:r>
              <a:rPr sz="2400" dirty="0">
                <a:latin typeface="Calibri"/>
                <a:cs typeface="Calibri"/>
              </a:rPr>
              <a:t>4)</a:t>
            </a:r>
          </a:p>
          <a:p>
            <a:pPr marL="12700" marR="964">
              <a:lnSpc>
                <a:spcPct val="101725"/>
              </a:lnSpc>
              <a:spcBef>
                <a:spcPts val="648"/>
              </a:spcBef>
            </a:pPr>
            <a:r>
              <a:rPr sz="2400" dirty="0">
                <a:latin typeface="Calibri"/>
                <a:cs typeface="Calibri"/>
              </a:rPr>
              <a:t>5)</a:t>
            </a:r>
          </a:p>
          <a:p>
            <a:pPr marL="12700" marR="964">
              <a:lnSpc>
                <a:spcPct val="101725"/>
              </a:lnSpc>
              <a:spcBef>
                <a:spcPts val="672"/>
              </a:spcBef>
            </a:pPr>
            <a:r>
              <a:rPr sz="2400" dirty="0">
                <a:latin typeface="Calibri"/>
                <a:cs typeface="Calibri"/>
              </a:rPr>
              <a:t>6)</a:t>
            </a:r>
          </a:p>
          <a:p>
            <a:pPr marL="12700" marR="671">
              <a:lnSpc>
                <a:spcPct val="101725"/>
              </a:lnSpc>
              <a:spcBef>
                <a:spcPts val="670"/>
              </a:spcBef>
            </a:pPr>
            <a:r>
              <a:rPr sz="2400" dirty="0">
                <a:latin typeface="Calibri"/>
                <a:cs typeface="Calibri"/>
              </a:rPr>
              <a:t>7)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02665" y="1679828"/>
            <a:ext cx="649076" cy="1241933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 marR="10361">
              <a:lnSpc>
                <a:spcPts val="2500"/>
              </a:lnSpc>
            </a:pPr>
            <a:r>
              <a:rPr sz="2400" spc="-1" dirty="0">
                <a:latin typeface="Calibri"/>
                <a:cs typeface="Calibri"/>
              </a:rPr>
              <a:t>How</a:t>
            </a:r>
            <a:endParaRPr sz="2400">
              <a:latin typeface="Calibri"/>
              <a:cs typeface="Calibri"/>
            </a:endParaRPr>
          </a:p>
          <a:p>
            <a:pPr marL="12708">
              <a:lnSpc>
                <a:spcPct val="101725"/>
              </a:lnSpc>
              <a:spcBef>
                <a:spcPts val="521"/>
              </a:spcBef>
            </a:pPr>
            <a:r>
              <a:rPr sz="2400" spc="-3" dirty="0">
                <a:latin typeface="Calibri"/>
                <a:cs typeface="Calibri"/>
              </a:rPr>
              <a:t>How</a:t>
            </a:r>
            <a:endParaRPr sz="2400">
              <a:latin typeface="Calibri"/>
              <a:cs typeface="Calibri"/>
            </a:endParaRPr>
          </a:p>
          <a:p>
            <a:pPr marL="12700" marR="10361">
              <a:lnSpc>
                <a:spcPct val="101725"/>
              </a:lnSpc>
              <a:spcBef>
                <a:spcPts val="673"/>
              </a:spcBef>
            </a:pPr>
            <a:r>
              <a:rPr sz="2400" spc="-1" dirty="0">
                <a:latin typeface="Calibri"/>
                <a:cs typeface="Calibri"/>
              </a:rPr>
              <a:t>How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39088" y="1679828"/>
            <a:ext cx="403541" cy="1241933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 marR="9837">
              <a:lnSpc>
                <a:spcPts val="2500"/>
              </a:lnSpc>
            </a:pPr>
            <a:r>
              <a:rPr sz="2400" spc="7" dirty="0">
                <a:latin typeface="Calibri"/>
                <a:cs typeface="Calibri"/>
              </a:rPr>
              <a:t>do</a:t>
            </a:r>
            <a:endParaRPr sz="2400">
              <a:latin typeface="Calibri"/>
              <a:cs typeface="Calibri"/>
            </a:endParaRPr>
          </a:p>
          <a:p>
            <a:pPr marL="13040">
              <a:lnSpc>
                <a:spcPct val="101725"/>
              </a:lnSpc>
              <a:spcBef>
                <a:spcPts val="521"/>
              </a:spcBef>
            </a:pPr>
            <a:r>
              <a:rPr sz="2400" spc="2" dirty="0">
                <a:latin typeface="Calibri"/>
                <a:cs typeface="Calibri"/>
              </a:rPr>
              <a:t>do</a:t>
            </a:r>
            <a:endParaRPr sz="2400">
              <a:latin typeface="Calibri"/>
              <a:cs typeface="Calibri"/>
            </a:endParaRPr>
          </a:p>
          <a:p>
            <a:pPr marL="12700" marR="9837">
              <a:lnSpc>
                <a:spcPct val="101725"/>
              </a:lnSpc>
              <a:spcBef>
                <a:spcPts val="673"/>
              </a:spcBef>
            </a:pPr>
            <a:r>
              <a:rPr sz="2400" spc="7" dirty="0">
                <a:latin typeface="Calibri"/>
                <a:cs typeface="Calibri"/>
              </a:rPr>
              <a:t>do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25995" y="1679828"/>
            <a:ext cx="536650" cy="1241933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3192" marR="10052">
              <a:lnSpc>
                <a:spcPts val="2500"/>
              </a:lnSpc>
            </a:pPr>
            <a:r>
              <a:rPr sz="2400" spc="-9" dirty="0">
                <a:latin typeface="Calibri"/>
                <a:cs typeface="Calibri"/>
              </a:rPr>
              <a:t>you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21"/>
              </a:spcBef>
            </a:pPr>
            <a:r>
              <a:rPr sz="2400" spc="-9" dirty="0">
                <a:latin typeface="Calibri"/>
                <a:cs typeface="Calibri"/>
              </a:rPr>
              <a:t>you</a:t>
            </a:r>
            <a:endParaRPr sz="2400">
              <a:latin typeface="Calibri"/>
              <a:cs typeface="Calibri"/>
            </a:endParaRPr>
          </a:p>
          <a:p>
            <a:pPr marL="13192" marR="10052">
              <a:lnSpc>
                <a:spcPct val="101725"/>
              </a:lnSpc>
              <a:spcBef>
                <a:spcPts val="673"/>
              </a:spcBef>
            </a:pPr>
            <a:r>
              <a:rPr sz="2400" spc="-9" dirty="0">
                <a:latin typeface="Calibri"/>
                <a:cs typeface="Calibri"/>
              </a:rPr>
              <a:t>you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50439" y="1679828"/>
            <a:ext cx="72968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00"/>
              </a:lnSpc>
              <a:tabLst>
                <a:tab pos="7226300" algn="l"/>
              </a:tabLst>
            </a:pPr>
            <a:r>
              <a:rPr sz="2400" spc="-1" dirty="0">
                <a:latin typeface="Calibri"/>
                <a:cs typeface="Calibri"/>
              </a:rPr>
              <a:t>open a file or folder? </a:t>
            </a:r>
            <a:r>
              <a:rPr sz="2400" u="heavy" spc="-1" dirty="0">
                <a:latin typeface="Calibri"/>
                <a:cs typeface="Calibri"/>
              </a:rPr>
              <a:t> </a:t>
            </a:r>
            <a:r>
              <a:rPr sz="2400" u="heavy" spc="0" dirty="0">
                <a:latin typeface="Calibri"/>
                <a:cs typeface="Calibri"/>
              </a:rPr>
              <a:t>	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50165" y="2133752"/>
            <a:ext cx="732781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00"/>
              </a:lnSpc>
              <a:tabLst>
                <a:tab pos="7264400" algn="l"/>
              </a:tabLst>
            </a:pPr>
            <a:r>
              <a:rPr sz="2400" spc="-4" dirty="0">
                <a:latin typeface="Calibri"/>
                <a:cs typeface="Calibri"/>
              </a:rPr>
              <a:t>move a file or folder icon? </a:t>
            </a:r>
            <a:r>
              <a:rPr sz="2400" u="heavy" spc="-4" dirty="0">
                <a:latin typeface="Calibri"/>
                <a:cs typeface="Calibri"/>
              </a:rPr>
              <a:t> </a:t>
            </a:r>
            <a:r>
              <a:rPr sz="2400" u="heavy" spc="0" dirty="0">
                <a:latin typeface="Calibri"/>
                <a:cs typeface="Calibri"/>
              </a:rPr>
              <a:t>	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50439" y="2591562"/>
            <a:ext cx="72585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00"/>
              </a:lnSpc>
              <a:tabLst>
                <a:tab pos="7188200" algn="l"/>
              </a:tabLst>
            </a:pPr>
            <a:r>
              <a:rPr sz="2400" spc="0" dirty="0">
                <a:latin typeface="Calibri"/>
                <a:cs typeface="Calibri"/>
              </a:rPr>
              <a:t>open a menu? </a:t>
            </a:r>
            <a:r>
              <a:rPr sz="2400" u="heavy" spc="0" dirty="0">
                <a:latin typeface="Calibri"/>
                <a:cs typeface="Calibri"/>
              </a:rPr>
              <a:t> 	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2674" y="3048533"/>
            <a:ext cx="875324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00"/>
              </a:lnSpc>
              <a:tabLst>
                <a:tab pos="8686800" algn="l"/>
              </a:tabLst>
            </a:pPr>
            <a:r>
              <a:rPr sz="2400" spc="-2" dirty="0">
                <a:latin typeface="Calibri"/>
                <a:cs typeface="Calibri"/>
              </a:rPr>
              <a:t>What does right click open? </a:t>
            </a:r>
            <a:r>
              <a:rPr sz="2400" u="heavy" spc="-2" dirty="0">
                <a:latin typeface="Calibri"/>
                <a:cs typeface="Calibri"/>
              </a:rPr>
              <a:t> </a:t>
            </a:r>
            <a:r>
              <a:rPr sz="2400" u="heavy" spc="0" dirty="0">
                <a:latin typeface="Calibri"/>
                <a:cs typeface="Calibri"/>
              </a:rPr>
              <a:t>	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2665" y="3503168"/>
            <a:ext cx="873188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00"/>
              </a:lnSpc>
              <a:tabLst>
                <a:tab pos="8661400" algn="l"/>
              </a:tabLst>
            </a:pPr>
            <a:r>
              <a:rPr sz="2400" spc="-3" dirty="0">
                <a:latin typeface="Calibri"/>
                <a:cs typeface="Calibri"/>
              </a:rPr>
              <a:t>How do you push a button? </a:t>
            </a:r>
            <a:r>
              <a:rPr sz="2400" u="heavy" spc="-3" dirty="0">
                <a:latin typeface="Calibri"/>
                <a:cs typeface="Calibri"/>
              </a:rPr>
              <a:t> </a:t>
            </a:r>
            <a:r>
              <a:rPr sz="2400" u="heavy" spc="0" dirty="0">
                <a:latin typeface="Calibri"/>
                <a:cs typeface="Calibri"/>
              </a:rPr>
              <a:t>	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2665" y="3960622"/>
            <a:ext cx="880208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00"/>
              </a:lnSpc>
              <a:tabLst>
                <a:tab pos="8737600" algn="l"/>
              </a:tabLst>
            </a:pPr>
            <a:r>
              <a:rPr sz="2400" spc="-2" dirty="0">
                <a:latin typeface="Calibri"/>
                <a:cs typeface="Calibri"/>
              </a:rPr>
              <a:t>What is a picture of a file or folder called? </a:t>
            </a:r>
            <a:r>
              <a:rPr sz="2400" u="heavy" spc="-2" dirty="0">
                <a:latin typeface="Calibri"/>
                <a:cs typeface="Calibri"/>
              </a:rPr>
              <a:t> </a:t>
            </a:r>
            <a:r>
              <a:rPr sz="2400" u="heavy" spc="0" dirty="0">
                <a:latin typeface="Calibri"/>
                <a:cs typeface="Calibri"/>
              </a:rPr>
              <a:t>	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2674" y="4417593"/>
            <a:ext cx="639092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00"/>
              </a:lnSpc>
              <a:tabLst>
                <a:tab pos="6324600" algn="l"/>
              </a:tabLst>
            </a:pPr>
            <a:r>
              <a:rPr sz="2400" spc="-4" dirty="0">
                <a:latin typeface="Calibri"/>
                <a:cs typeface="Calibri"/>
              </a:rPr>
              <a:t>How many icons are in the picture </a:t>
            </a:r>
            <a:r>
              <a:rPr lang="en-US" sz="2400" spc="-4" dirty="0">
                <a:latin typeface="Calibri"/>
                <a:cs typeface="Calibri"/>
              </a:rPr>
              <a:t>in the right</a:t>
            </a:r>
            <a:r>
              <a:rPr sz="2400" spc="-4" dirty="0">
                <a:latin typeface="Calibri"/>
                <a:cs typeface="Calibri"/>
              </a:rPr>
              <a:t>? </a:t>
            </a:r>
            <a:r>
              <a:rPr sz="2400" u="heavy" spc="-4" dirty="0">
                <a:latin typeface="Calibri"/>
                <a:cs typeface="Calibri"/>
              </a:rPr>
              <a:t> </a:t>
            </a:r>
            <a:r>
              <a:rPr sz="2400" u="heavy" spc="0" dirty="0">
                <a:latin typeface="Calibri"/>
                <a:cs typeface="Calibri"/>
              </a:rPr>
              <a:t>	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16424" y="1781428"/>
            <a:ext cx="457242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556758" y="2235580"/>
            <a:ext cx="396275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105402" y="2693162"/>
            <a:ext cx="534516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215384" y="3150362"/>
            <a:ext cx="518206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194048" y="3604768"/>
            <a:ext cx="5182085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940806" y="4062222"/>
            <a:ext cx="350552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968238" y="4519422"/>
            <a:ext cx="106689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03D3094-8114-4AC1-A921-451B09F76C35}"/>
              </a:ext>
            </a:extLst>
          </p:cNvPr>
          <p:cNvSpPr txBox="1"/>
          <p:nvPr/>
        </p:nvSpPr>
        <p:spPr>
          <a:xfrm>
            <a:off x="1688715" y="4687561"/>
            <a:ext cx="3128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(This is a bad / tricky question!)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5593080" y="1825752"/>
            <a:ext cx="2865120" cy="1978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92896" y="1825752"/>
            <a:ext cx="2142744" cy="2142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17244" y="752627"/>
            <a:ext cx="2375179" cy="1489771"/>
          </a:xfrm>
          <a:prstGeom prst="rect">
            <a:avLst/>
          </a:prstGeom>
        </p:spPr>
        <p:txBody>
          <a:bodyPr wrap="square" lIns="0" tIns="28543" rIns="0" bIns="0" rtlCol="0">
            <a:noAutofit/>
          </a:bodyPr>
          <a:lstStyle/>
          <a:p>
            <a:pPr marL="12700">
              <a:lnSpc>
                <a:spcPts val="4495"/>
              </a:lnSpc>
            </a:pPr>
            <a:r>
              <a:rPr sz="4400" spc="-19" dirty="0">
                <a:latin typeface="Calibri Light"/>
                <a:cs typeface="Calibri Light"/>
              </a:rPr>
              <a:t>Warm-up:</a:t>
            </a:r>
            <a:endParaRPr sz="4400">
              <a:latin typeface="Calibri Light"/>
              <a:cs typeface="Calibri Light"/>
            </a:endParaRPr>
          </a:p>
          <a:p>
            <a:pPr marL="12700" marR="83713">
              <a:lnSpc>
                <a:spcPct val="92488"/>
              </a:lnSpc>
              <a:spcBef>
                <a:spcPts val="3859"/>
              </a:spcBef>
            </a:pPr>
            <a:r>
              <a:rPr sz="2800" dirty="0">
                <a:latin typeface="Wingdings"/>
                <a:cs typeface="Wingdings"/>
              </a:rPr>
              <a:t></a:t>
            </a:r>
            <a:endParaRPr sz="2800">
              <a:latin typeface="Wingdings"/>
              <a:cs typeface="Wingding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12923" y="752627"/>
            <a:ext cx="1900421" cy="583488"/>
          </a:xfrm>
          <a:prstGeom prst="rect">
            <a:avLst/>
          </a:prstGeom>
        </p:spPr>
        <p:txBody>
          <a:bodyPr wrap="square" lIns="0" tIns="28543" rIns="0" bIns="0" rtlCol="0">
            <a:noAutofit/>
          </a:bodyPr>
          <a:lstStyle/>
          <a:p>
            <a:pPr marL="12700">
              <a:lnSpc>
                <a:spcPts val="4495"/>
              </a:lnSpc>
            </a:pPr>
            <a:r>
              <a:rPr sz="4400" spc="-6" dirty="0">
                <a:latin typeface="Calibri Light"/>
                <a:cs typeface="Calibri Light"/>
              </a:rPr>
              <a:t>Thumbs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35539" y="752627"/>
            <a:ext cx="753858" cy="583488"/>
          </a:xfrm>
          <a:prstGeom prst="rect">
            <a:avLst/>
          </a:prstGeom>
        </p:spPr>
        <p:txBody>
          <a:bodyPr wrap="square" lIns="0" tIns="28543" rIns="0" bIns="0" rtlCol="0">
            <a:noAutofit/>
          </a:bodyPr>
          <a:lstStyle/>
          <a:p>
            <a:pPr marL="12700">
              <a:lnSpc>
                <a:spcPts val="4495"/>
              </a:lnSpc>
            </a:pPr>
            <a:r>
              <a:rPr sz="4400" dirty="0">
                <a:latin typeface="Calibri Light"/>
                <a:cs typeface="Calibri Light"/>
              </a:rPr>
              <a:t>Up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05701" y="752627"/>
            <a:ext cx="311311" cy="583488"/>
          </a:xfrm>
          <a:prstGeom prst="rect">
            <a:avLst/>
          </a:prstGeom>
        </p:spPr>
        <p:txBody>
          <a:bodyPr wrap="square" lIns="0" tIns="28543" rIns="0" bIns="0" rtlCol="0">
            <a:noAutofit/>
          </a:bodyPr>
          <a:lstStyle/>
          <a:p>
            <a:pPr marL="12700">
              <a:lnSpc>
                <a:spcPts val="4495"/>
              </a:lnSpc>
            </a:pPr>
            <a:r>
              <a:rPr sz="4400" dirty="0">
                <a:latin typeface="Calibri Light"/>
                <a:cs typeface="Calibri Light"/>
              </a:rPr>
              <a:t>/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7206" y="752627"/>
            <a:ext cx="1900421" cy="583488"/>
          </a:xfrm>
          <a:prstGeom prst="rect">
            <a:avLst/>
          </a:prstGeom>
        </p:spPr>
        <p:txBody>
          <a:bodyPr wrap="square" lIns="0" tIns="28543" rIns="0" bIns="0" rtlCol="0">
            <a:noAutofit/>
          </a:bodyPr>
          <a:lstStyle/>
          <a:p>
            <a:pPr marL="12700">
              <a:lnSpc>
                <a:spcPts val="4495"/>
              </a:lnSpc>
            </a:pPr>
            <a:r>
              <a:rPr sz="4400" spc="-6" dirty="0">
                <a:latin typeface="Calibri Light"/>
                <a:cs typeface="Calibri Light"/>
              </a:rPr>
              <a:t>Thumbs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59822" y="752627"/>
            <a:ext cx="1414070" cy="583488"/>
          </a:xfrm>
          <a:prstGeom prst="rect">
            <a:avLst/>
          </a:prstGeom>
        </p:spPr>
        <p:txBody>
          <a:bodyPr wrap="square" lIns="0" tIns="28543" rIns="0" bIns="0" rtlCol="0">
            <a:noAutofit/>
          </a:bodyPr>
          <a:lstStyle/>
          <a:p>
            <a:pPr marL="12700">
              <a:lnSpc>
                <a:spcPts val="4495"/>
              </a:lnSpc>
            </a:pPr>
            <a:r>
              <a:rPr sz="4400" spc="-8" dirty="0">
                <a:latin typeface="Calibri Light"/>
                <a:cs typeface="Calibri Light"/>
              </a:rPr>
              <a:t>Down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16482" y="1881759"/>
            <a:ext cx="180439" cy="1915795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 marR="11696">
              <a:lnSpc>
                <a:spcPts val="2905"/>
              </a:lnSpc>
            </a:pPr>
            <a:r>
              <a:rPr sz="2800" dirty="0">
                <a:latin typeface="Calibri"/>
                <a:cs typeface="Calibri"/>
              </a:rPr>
              <a:t>I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68"/>
              </a:spcBef>
            </a:pPr>
            <a:r>
              <a:rPr sz="2800" dirty="0">
                <a:latin typeface="Calibri"/>
                <a:cs typeface="Calibri"/>
              </a:rPr>
              <a:t>I</a:t>
            </a:r>
            <a:endParaRPr sz="2800">
              <a:latin typeface="Calibri"/>
              <a:cs typeface="Calibri"/>
            </a:endParaRPr>
          </a:p>
          <a:p>
            <a:pPr marL="12700" marR="12776">
              <a:lnSpc>
                <a:spcPts val="4010"/>
              </a:lnSpc>
              <a:spcBef>
                <a:spcPts val="325"/>
              </a:spcBef>
            </a:pPr>
            <a:r>
              <a:rPr sz="2800" dirty="0">
                <a:latin typeface="Calibri"/>
                <a:cs typeface="Calibri"/>
              </a:rPr>
              <a:t>I 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84122" y="1881759"/>
            <a:ext cx="1789525" cy="894156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 marR="1371">
              <a:lnSpc>
                <a:spcPts val="2905"/>
              </a:lnSpc>
            </a:pPr>
            <a:r>
              <a:rPr sz="2800" spc="-7" dirty="0">
                <a:latin typeface="Calibri"/>
                <a:cs typeface="Calibri"/>
              </a:rPr>
              <a:t>have used a</a:t>
            </a:r>
            <a:endParaRPr sz="2800">
              <a:latin typeface="Calibri"/>
              <a:cs typeface="Calibri"/>
            </a:endParaRPr>
          </a:p>
          <a:p>
            <a:pPr marL="12812">
              <a:lnSpc>
                <a:spcPct val="101725"/>
              </a:lnSpc>
              <a:spcBef>
                <a:spcPts val="468"/>
              </a:spcBef>
            </a:pPr>
            <a:r>
              <a:rPr sz="2800" spc="-7" dirty="0">
                <a:latin typeface="Calibri"/>
                <a:cs typeface="Calibri"/>
              </a:rPr>
              <a:t>have used 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3933" y="1881759"/>
            <a:ext cx="1476780" cy="894156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 marR="53538">
              <a:lnSpc>
                <a:spcPts val="2905"/>
              </a:lnSpc>
            </a:pPr>
            <a:r>
              <a:rPr sz="2800" dirty="0">
                <a:latin typeface="Calibri"/>
                <a:cs typeface="Calibri"/>
              </a:rPr>
              <a:t>Mouse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68"/>
              </a:spcBef>
            </a:pPr>
            <a:r>
              <a:rPr sz="2800" spc="-34" dirty="0">
                <a:latin typeface="Calibri"/>
                <a:cs typeface="Calibri"/>
              </a:rPr>
              <a:t>Touchpad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244" y="2372199"/>
            <a:ext cx="396954" cy="1403977"/>
          </a:xfrm>
          <a:prstGeom prst="rect">
            <a:avLst/>
          </a:prstGeom>
        </p:spPr>
        <p:txBody>
          <a:bodyPr wrap="square" lIns="0" tIns="18827" rIns="0" bIns="0" rtlCol="0">
            <a:noAutofit/>
          </a:bodyPr>
          <a:lstStyle/>
          <a:p>
            <a:pPr marL="12700">
              <a:lnSpc>
                <a:spcPts val="2965"/>
              </a:lnSpc>
            </a:pPr>
            <a:r>
              <a:rPr sz="2800" dirty="0">
                <a:latin typeface="Wingdings"/>
                <a:cs typeface="Wingdings"/>
              </a:rPr>
              <a:t></a:t>
            </a:r>
            <a:endParaRPr sz="2800">
              <a:latin typeface="Wingdings"/>
              <a:cs typeface="Wingdings"/>
            </a:endParaRPr>
          </a:p>
          <a:p>
            <a:pPr marL="12700" marR="317">
              <a:lnSpc>
                <a:spcPct val="92488"/>
              </a:lnSpc>
              <a:spcBef>
                <a:spcPts val="779"/>
              </a:spcBef>
            </a:pPr>
            <a:r>
              <a:rPr sz="2800" dirty="0">
                <a:latin typeface="Wingdings"/>
                <a:cs typeface="Wingdings"/>
              </a:rPr>
              <a:t></a:t>
            </a:r>
            <a:endParaRPr sz="2800">
              <a:latin typeface="Wingdings"/>
              <a:cs typeface="Wingdings"/>
            </a:endParaRPr>
          </a:p>
          <a:p>
            <a:pPr marL="12700" marR="317">
              <a:lnSpc>
                <a:spcPct val="92488"/>
              </a:lnSpc>
              <a:spcBef>
                <a:spcPts val="902"/>
              </a:spcBef>
            </a:pPr>
            <a:r>
              <a:rPr sz="2800" dirty="0">
                <a:latin typeface="Wingdings"/>
                <a:cs typeface="Wingdings"/>
              </a:rPr>
              <a:t></a:t>
            </a:r>
            <a:endParaRPr sz="2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84091" y="2906267"/>
            <a:ext cx="3210180" cy="891286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800" spc="-12" dirty="0">
                <a:latin typeface="Calibri"/>
                <a:cs typeface="Calibri"/>
              </a:rPr>
              <a:t>am excited to be here</a:t>
            </a:r>
            <a:endParaRPr sz="2800">
              <a:latin typeface="Calibri"/>
              <a:cs typeface="Calibri"/>
            </a:endParaRPr>
          </a:p>
          <a:p>
            <a:pPr marL="12730" marR="53492">
              <a:lnSpc>
                <a:spcPct val="101725"/>
              </a:lnSpc>
              <a:spcBef>
                <a:spcPts val="446"/>
              </a:spcBef>
            </a:pPr>
            <a:r>
              <a:rPr sz="2800" spc="-5" dirty="0">
                <a:latin typeface="Calibri"/>
                <a:cs typeface="Calibri"/>
              </a:rPr>
              <a:t>am ready to learn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4418296"/>
            <a:ext cx="396954" cy="382320"/>
          </a:xfrm>
          <a:prstGeom prst="rect">
            <a:avLst/>
          </a:prstGeom>
        </p:spPr>
        <p:txBody>
          <a:bodyPr wrap="square" lIns="0" tIns="18827" rIns="0" bIns="0" rtlCol="0">
            <a:noAutofit/>
          </a:bodyPr>
          <a:lstStyle/>
          <a:p>
            <a:pPr marL="12700">
              <a:lnSpc>
                <a:spcPts val="2965"/>
              </a:lnSpc>
            </a:pPr>
            <a:r>
              <a:rPr sz="2800" dirty="0">
                <a:latin typeface="Wingdings"/>
                <a:cs typeface="Wingdings"/>
              </a:rPr>
              <a:t></a:t>
            </a:r>
            <a:endParaRPr sz="2800"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6482" y="4439691"/>
            <a:ext cx="3389378" cy="382320"/>
          </a:xfrm>
          <a:prstGeom prst="rect">
            <a:avLst/>
          </a:prstGeom>
        </p:spPr>
        <p:txBody>
          <a:bodyPr wrap="square" lIns="0" tIns="18478" rIns="0" bIns="0" rtlCol="0">
            <a:noAutofit/>
          </a:bodyPr>
          <a:lstStyle/>
          <a:p>
            <a:pPr marL="12700">
              <a:lnSpc>
                <a:spcPts val="2910"/>
              </a:lnSpc>
            </a:pPr>
            <a:r>
              <a:rPr sz="2800" spc="-12" dirty="0">
                <a:latin typeface="Calibri"/>
                <a:cs typeface="Calibri"/>
              </a:rPr>
              <a:t>QUESTIONS I HAVE…….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917244" y="493801"/>
            <a:ext cx="2159543" cy="2026716"/>
          </a:xfrm>
          <a:prstGeom prst="rect">
            <a:avLst/>
          </a:prstGeom>
        </p:spPr>
        <p:txBody>
          <a:bodyPr wrap="square" lIns="0" tIns="28543" rIns="0" bIns="0" rtlCol="0">
            <a:noAutofit/>
          </a:bodyPr>
          <a:lstStyle/>
          <a:p>
            <a:pPr marR="78" algn="ctr">
              <a:lnSpc>
                <a:spcPts val="4495"/>
              </a:lnSpc>
            </a:pPr>
            <a:r>
              <a:rPr sz="4400" spc="-2" dirty="0">
                <a:latin typeface="Calibri Light"/>
                <a:cs typeface="Calibri Light"/>
              </a:rPr>
              <a:t>Unit 1-2 :</a:t>
            </a:r>
            <a:endParaRPr sz="4400">
              <a:latin typeface="Calibri Light"/>
              <a:cs typeface="Calibri Light"/>
            </a:endParaRPr>
          </a:p>
          <a:p>
            <a:pPr marL="19531" indent="-10150" algn="ctr">
              <a:lnSpc>
                <a:spcPts val="4320"/>
              </a:lnSpc>
              <a:spcBef>
                <a:spcPts val="2573"/>
              </a:spcBef>
            </a:pPr>
            <a:r>
              <a:rPr sz="4000" dirty="0">
                <a:latin typeface="Arial"/>
                <a:cs typeface="Arial"/>
              </a:rPr>
              <a:t>•</a:t>
            </a:r>
            <a:r>
              <a:rPr sz="4000" spc="-709" dirty="0">
                <a:latin typeface="Arial"/>
                <a:cs typeface="Arial"/>
              </a:rPr>
              <a:t> </a:t>
            </a:r>
            <a:r>
              <a:rPr sz="4000" spc="0" dirty="0">
                <a:latin typeface="Calibri"/>
                <a:cs typeface="Calibri"/>
              </a:rPr>
              <a:t>D</a:t>
            </a:r>
            <a:r>
              <a:rPr sz="4000" spc="9" dirty="0">
                <a:latin typeface="Calibri"/>
                <a:cs typeface="Calibri"/>
              </a:rPr>
              <a:t>E</a:t>
            </a:r>
            <a:r>
              <a:rPr sz="4000" spc="-209" dirty="0">
                <a:latin typeface="Calibri"/>
                <a:cs typeface="Calibri"/>
              </a:rPr>
              <a:t>F</a:t>
            </a:r>
            <a:r>
              <a:rPr sz="4000" spc="-64" dirty="0">
                <a:latin typeface="Calibri"/>
                <a:cs typeface="Calibri"/>
              </a:rPr>
              <a:t>A</a:t>
            </a:r>
            <a:r>
              <a:rPr sz="4000" spc="0" dirty="0">
                <a:latin typeface="Calibri"/>
                <a:cs typeface="Calibri"/>
              </a:rPr>
              <a:t>U</a:t>
            </a:r>
            <a:r>
              <a:rPr sz="4000" spc="-300" dirty="0">
                <a:latin typeface="Calibri"/>
                <a:cs typeface="Calibri"/>
              </a:rPr>
              <a:t>L</a:t>
            </a:r>
            <a:r>
              <a:rPr sz="4000" spc="0" dirty="0">
                <a:latin typeface="Calibri"/>
                <a:cs typeface="Calibri"/>
              </a:rPr>
              <a:t>T HAND</a:t>
            </a:r>
            <a:r>
              <a:rPr sz="4000" spc="14" dirty="0">
                <a:latin typeface="Calibri"/>
                <a:cs typeface="Calibri"/>
              </a:rPr>
              <a:t>E</a:t>
            </a:r>
            <a:r>
              <a:rPr sz="4000" spc="0" dirty="0">
                <a:latin typeface="Calibri"/>
                <a:cs typeface="Calibri"/>
              </a:rPr>
              <a:t>D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12703" y="493801"/>
            <a:ext cx="3794968" cy="2026716"/>
          </a:xfrm>
          <a:prstGeom prst="rect">
            <a:avLst/>
          </a:prstGeom>
        </p:spPr>
        <p:txBody>
          <a:bodyPr wrap="square" lIns="0" tIns="28543" rIns="0" bIns="0" rtlCol="0">
            <a:noAutofit/>
          </a:bodyPr>
          <a:lstStyle/>
          <a:p>
            <a:pPr marL="35748" marR="80317">
              <a:lnSpc>
                <a:spcPts val="4495"/>
              </a:lnSpc>
            </a:pPr>
            <a:r>
              <a:rPr sz="4400" spc="-10" dirty="0">
                <a:latin typeface="Calibri Light"/>
                <a:cs typeface="Calibri Light"/>
              </a:rPr>
              <a:t>Mouse Use</a:t>
            </a:r>
            <a:endParaRPr sz="4400">
              <a:latin typeface="Calibri Light"/>
              <a:cs typeface="Calibri Light"/>
            </a:endParaRPr>
          </a:p>
          <a:p>
            <a:pPr marL="24923" indent="-12223">
              <a:lnSpc>
                <a:spcPts val="4320"/>
              </a:lnSpc>
              <a:spcBef>
                <a:spcPts val="2573"/>
              </a:spcBef>
            </a:pPr>
            <a:r>
              <a:rPr sz="4000" dirty="0">
                <a:latin typeface="Calibri"/>
                <a:cs typeface="Calibri"/>
              </a:rPr>
              <a:t>M</a:t>
            </a:r>
            <a:r>
              <a:rPr sz="4000" spc="9" dirty="0">
                <a:latin typeface="Calibri"/>
                <a:cs typeface="Calibri"/>
              </a:rPr>
              <a:t>O</a:t>
            </a:r>
            <a:r>
              <a:rPr sz="4000" spc="0" dirty="0">
                <a:latin typeface="Calibri"/>
                <a:cs typeface="Calibri"/>
              </a:rPr>
              <a:t>USE</a:t>
            </a:r>
            <a:r>
              <a:rPr sz="4000" spc="-29" dirty="0">
                <a:latin typeface="Calibri"/>
                <a:cs typeface="Calibri"/>
              </a:rPr>
              <a:t> </a:t>
            </a:r>
            <a:r>
              <a:rPr sz="4000" spc="0" dirty="0">
                <a:latin typeface="Calibri"/>
                <a:cs typeface="Calibri"/>
              </a:rPr>
              <a:t>S</a:t>
            </a:r>
            <a:r>
              <a:rPr sz="4000" spc="14" dirty="0">
                <a:latin typeface="Calibri"/>
                <a:cs typeface="Calibri"/>
              </a:rPr>
              <a:t>E</a:t>
            </a:r>
            <a:r>
              <a:rPr sz="4000" spc="34" dirty="0">
                <a:latin typeface="Calibri"/>
                <a:cs typeface="Calibri"/>
              </a:rPr>
              <a:t>T</a:t>
            </a:r>
            <a:r>
              <a:rPr sz="4000" spc="0" dirty="0">
                <a:latin typeface="Calibri"/>
                <a:cs typeface="Calibri"/>
              </a:rPr>
              <a:t>TIN</a:t>
            </a:r>
            <a:r>
              <a:rPr sz="4000" spc="-19" dirty="0">
                <a:latin typeface="Calibri"/>
                <a:cs typeface="Calibri"/>
              </a:rPr>
              <a:t>G</a:t>
            </a:r>
            <a:r>
              <a:rPr sz="4000" spc="0" dirty="0">
                <a:latin typeface="Calibri"/>
                <a:cs typeface="Calibri"/>
              </a:rPr>
              <a:t>S P</a:t>
            </a:r>
            <a:r>
              <a:rPr sz="4000" spc="-69" dirty="0">
                <a:latin typeface="Calibri"/>
                <a:cs typeface="Calibri"/>
              </a:rPr>
              <a:t>E</a:t>
            </a:r>
            <a:r>
              <a:rPr sz="4000" spc="0" dirty="0">
                <a:latin typeface="Calibri"/>
                <a:cs typeface="Calibri"/>
              </a:rPr>
              <a:t>OPLE!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16820" y="1436903"/>
            <a:ext cx="921734" cy="534720"/>
          </a:xfrm>
          <a:prstGeom prst="rect">
            <a:avLst/>
          </a:prstGeom>
        </p:spPr>
        <p:txBody>
          <a:bodyPr wrap="square" lIns="0" tIns="26098" rIns="0" bIns="0" rtlCol="0">
            <a:noAutofit/>
          </a:bodyPr>
          <a:lstStyle/>
          <a:p>
            <a:pPr marL="12700">
              <a:lnSpc>
                <a:spcPts val="4110"/>
              </a:lnSpc>
            </a:pPr>
            <a:r>
              <a:rPr sz="4000" dirty="0">
                <a:latin typeface="Calibri"/>
                <a:cs typeface="Calibri"/>
              </a:rPr>
              <a:t>ARE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44293" y="1436903"/>
            <a:ext cx="947310" cy="534720"/>
          </a:xfrm>
          <a:prstGeom prst="rect">
            <a:avLst/>
          </a:prstGeom>
        </p:spPr>
        <p:txBody>
          <a:bodyPr wrap="square" lIns="0" tIns="26098" rIns="0" bIns="0" rtlCol="0">
            <a:noAutofit/>
          </a:bodyPr>
          <a:lstStyle/>
          <a:p>
            <a:pPr marL="12700">
              <a:lnSpc>
                <a:spcPts val="4110"/>
              </a:lnSpc>
            </a:pPr>
            <a:r>
              <a:rPr sz="4000" spc="-6" dirty="0">
                <a:latin typeface="Calibri"/>
                <a:cs typeface="Calibri"/>
              </a:rPr>
              <a:t>FOR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00797" y="1436903"/>
            <a:ext cx="1393503" cy="534720"/>
          </a:xfrm>
          <a:prstGeom prst="rect">
            <a:avLst/>
          </a:prstGeom>
        </p:spPr>
        <p:txBody>
          <a:bodyPr wrap="square" lIns="0" tIns="26098" rIns="0" bIns="0" rtlCol="0">
            <a:noAutofit/>
          </a:bodyPr>
          <a:lstStyle/>
          <a:p>
            <a:pPr marL="12700">
              <a:lnSpc>
                <a:spcPts val="4110"/>
              </a:lnSpc>
            </a:pPr>
            <a:r>
              <a:rPr sz="4000" dirty="0">
                <a:latin typeface="Calibri"/>
                <a:cs typeface="Calibri"/>
              </a:rPr>
              <a:t>RIGHT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0584" y="2949607"/>
            <a:ext cx="6824380" cy="1348707"/>
          </a:xfrm>
          <a:prstGeom prst="rect">
            <a:avLst/>
          </a:prstGeom>
        </p:spPr>
        <p:txBody>
          <a:bodyPr wrap="square" lIns="0" tIns="27622" rIns="0" bIns="0" rtlCol="0">
            <a:noAutofit/>
          </a:bodyPr>
          <a:lstStyle/>
          <a:p>
            <a:pPr marL="12700" marR="80957">
              <a:lnSpc>
                <a:spcPts val="4350"/>
              </a:lnSpc>
            </a:pPr>
            <a:r>
              <a:rPr sz="4000" spc="-354" dirty="0">
                <a:latin typeface="Arial"/>
                <a:cs typeface="Arial"/>
              </a:rPr>
              <a:t>• </a:t>
            </a:r>
            <a:r>
              <a:rPr sz="4000" spc="-7" dirty="0">
                <a:latin typeface="Calibri"/>
                <a:cs typeface="Calibri"/>
              </a:rPr>
              <a:t>IS ANYONE LEFT</a:t>
            </a:r>
            <a:r>
              <a:rPr lang="en-US" sz="4000" spc="-7" dirty="0">
                <a:latin typeface="Calibri"/>
                <a:cs typeface="Calibri"/>
              </a:rPr>
              <a:t>-</a:t>
            </a:r>
            <a:r>
              <a:rPr sz="4000" spc="-7" dirty="0">
                <a:latin typeface="Calibri"/>
                <a:cs typeface="Calibri"/>
              </a:rPr>
              <a:t>HANDED?</a:t>
            </a:r>
            <a:endParaRPr sz="40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069"/>
              </a:spcBef>
            </a:pPr>
            <a:r>
              <a:rPr sz="4000" spc="-354" dirty="0">
                <a:latin typeface="Arial"/>
                <a:cs typeface="Arial"/>
              </a:rPr>
              <a:t>• </a:t>
            </a:r>
            <a:r>
              <a:rPr sz="4000" spc="-5" dirty="0">
                <a:latin typeface="Calibri"/>
                <a:cs typeface="Calibri"/>
              </a:rPr>
              <a:t>DOUBLE CLICKING (Left Button)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96541" y="3763899"/>
            <a:ext cx="996258" cy="534416"/>
          </a:xfrm>
          <a:prstGeom prst="rect">
            <a:avLst/>
          </a:prstGeom>
        </p:spPr>
        <p:txBody>
          <a:bodyPr wrap="square" lIns="0" tIns="26066" rIns="0" bIns="0" rtlCol="0">
            <a:noAutofit/>
          </a:bodyPr>
          <a:lstStyle/>
          <a:p>
            <a:pPr marL="12700">
              <a:lnSpc>
                <a:spcPts val="4105"/>
              </a:lnSpc>
            </a:pPr>
            <a:r>
              <a:rPr sz="4000" dirty="0">
                <a:latin typeface="Calibri"/>
                <a:cs typeface="Calibri"/>
              </a:rPr>
              <a:t>CAN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06428" y="3763899"/>
            <a:ext cx="2106724" cy="534416"/>
          </a:xfrm>
          <a:prstGeom prst="rect">
            <a:avLst/>
          </a:prstGeom>
        </p:spPr>
        <p:txBody>
          <a:bodyPr wrap="square" lIns="0" tIns="26066" rIns="0" bIns="0" rtlCol="0">
            <a:noAutofit/>
          </a:bodyPr>
          <a:lstStyle/>
          <a:p>
            <a:pPr marL="12700">
              <a:lnSpc>
                <a:spcPts val="4105"/>
              </a:lnSpc>
            </a:pPr>
            <a:r>
              <a:rPr sz="4000" spc="-1" dirty="0">
                <a:latin typeface="Calibri"/>
                <a:cs typeface="Calibri"/>
              </a:rPr>
              <a:t>BE HARD!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70584" y="4410234"/>
            <a:ext cx="10101765" cy="1242027"/>
          </a:xfrm>
          <a:prstGeom prst="rect">
            <a:avLst/>
          </a:prstGeom>
        </p:spPr>
        <p:txBody>
          <a:bodyPr wrap="square" lIns="0" tIns="27622" rIns="0" bIns="0" rtlCol="0">
            <a:noAutofit/>
          </a:bodyPr>
          <a:lstStyle/>
          <a:p>
            <a:pPr marL="12700" marR="80957">
              <a:lnSpc>
                <a:spcPts val="4350"/>
              </a:lnSpc>
            </a:pPr>
            <a:r>
              <a:rPr sz="4000" spc="-354" dirty="0">
                <a:latin typeface="Arial"/>
                <a:cs typeface="Arial"/>
              </a:rPr>
              <a:t>• </a:t>
            </a:r>
            <a:r>
              <a:rPr sz="4000" spc="-7" dirty="0">
                <a:latin typeface="Calibri"/>
                <a:cs typeface="Calibri"/>
              </a:rPr>
              <a:t>DRAG and DROP CAN BE DANGEROUS</a:t>
            </a:r>
            <a:endParaRPr sz="40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27"/>
              </a:spcBef>
            </a:pPr>
            <a:r>
              <a:rPr sz="4000" spc="-354" dirty="0">
                <a:latin typeface="Arial"/>
                <a:cs typeface="Arial"/>
              </a:rPr>
              <a:t>• </a:t>
            </a:r>
            <a:r>
              <a:rPr sz="4000" spc="-24" dirty="0">
                <a:latin typeface="Calibri"/>
                <a:cs typeface="Calibri"/>
              </a:rPr>
              <a:t>RESPONSE TIME (SLOW) CAN BE AGGRAVATING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535940" y="58420"/>
            <a:ext cx="9738743" cy="6630619"/>
          </a:xfrm>
          <a:prstGeom prst="rect">
            <a:avLst/>
          </a:prstGeom>
        </p:spPr>
        <p:txBody>
          <a:bodyPr wrap="square" lIns="0" tIns="26066" rIns="0" bIns="0" rtlCol="0">
            <a:noAutofit/>
          </a:bodyPr>
          <a:lstStyle/>
          <a:p>
            <a:pPr marL="835913" marR="32556">
              <a:lnSpc>
                <a:spcPts val="4105"/>
              </a:lnSpc>
            </a:pPr>
            <a:r>
              <a:rPr sz="4000" spc="-7" dirty="0">
                <a:latin typeface="Calibri Light"/>
                <a:cs typeface="Calibri Light"/>
              </a:rPr>
              <a:t>Basic Hardware Skills and Objectives</a:t>
            </a:r>
            <a:endParaRPr sz="4000" dirty="0">
              <a:latin typeface="Calibri Light"/>
              <a:cs typeface="Calibri Light"/>
            </a:endParaRPr>
          </a:p>
          <a:p>
            <a:pPr marL="12700" marR="32556">
              <a:lnSpc>
                <a:spcPct val="101725"/>
              </a:lnSpc>
              <a:spcBef>
                <a:spcPts val="471"/>
              </a:spcBef>
            </a:pPr>
            <a:r>
              <a:rPr sz="1400" spc="-3" dirty="0">
                <a:latin typeface="Calibri"/>
                <a:cs typeface="Calibri"/>
              </a:rPr>
              <a:t>Distinguish between different types of devices (tablets, desktop and laptop computers).</a:t>
            </a:r>
            <a:endParaRPr sz="1400" dirty="0">
              <a:latin typeface="Calibri"/>
              <a:cs typeface="Calibri"/>
            </a:endParaRPr>
          </a:p>
          <a:p>
            <a:pPr marL="52323" marR="1171177" indent="-39623">
              <a:lnSpc>
                <a:spcPts val="1708"/>
              </a:lnSpc>
              <a:spcBef>
                <a:spcPts val="574"/>
              </a:spcBef>
            </a:pPr>
            <a:r>
              <a:rPr sz="1400" spc="-6" dirty="0">
                <a:latin typeface="Calibri"/>
                <a:cs typeface="Calibri"/>
              </a:rPr>
              <a:t>Identify specific computer hardware (system unit, monitor, printer, keyboard, mouse or touchpad, ports, touchscreen). </a:t>
            </a:r>
            <a:endParaRPr sz="1400" dirty="0">
              <a:latin typeface="Calibri"/>
              <a:cs typeface="Calibri"/>
            </a:endParaRPr>
          </a:p>
          <a:p>
            <a:pPr marL="52323" marR="1171177">
              <a:lnSpc>
                <a:spcPts val="1708"/>
              </a:lnSpc>
              <a:spcBef>
                <a:spcPts val="570"/>
              </a:spcBef>
            </a:pPr>
            <a:r>
              <a:rPr sz="1400" spc="-6" dirty="0">
                <a:latin typeface="Calibri"/>
                <a:cs typeface="Calibri"/>
              </a:rPr>
              <a:t>Log on to and shut down a computer.</a:t>
            </a:r>
            <a:endParaRPr sz="1400" dirty="0">
              <a:latin typeface="Calibri"/>
              <a:cs typeface="Calibri"/>
            </a:endParaRPr>
          </a:p>
          <a:p>
            <a:pPr marL="52323">
              <a:lnSpc>
                <a:spcPct val="101725"/>
              </a:lnSpc>
              <a:spcBef>
                <a:spcPts val="670"/>
              </a:spcBef>
            </a:pPr>
            <a:r>
              <a:rPr sz="1400" spc="-7" dirty="0">
                <a:latin typeface="Calibri"/>
                <a:cs typeface="Calibri"/>
              </a:rPr>
              <a:t>Demonstrate knowledge of keys on keyboard (Enter, Shift, Control, Backspace, Delete, Arrow Keys, Tab, Caps Lock, Number Lock, ALT).</a:t>
            </a:r>
            <a:endParaRPr sz="1400" dirty="0">
              <a:latin typeface="Calibri"/>
              <a:cs typeface="Calibri"/>
            </a:endParaRPr>
          </a:p>
          <a:p>
            <a:pPr marL="12700" marR="32556">
              <a:lnSpc>
                <a:spcPct val="101725"/>
              </a:lnSpc>
              <a:spcBef>
                <a:spcPts val="573"/>
              </a:spcBef>
            </a:pPr>
            <a:r>
              <a:rPr sz="1400" spc="-2" dirty="0">
                <a:latin typeface="Calibri"/>
                <a:cs typeface="Calibri"/>
              </a:rPr>
              <a:t>Identify types of mice: mouse and touchpad.</a:t>
            </a:r>
            <a:endParaRPr sz="1400" dirty="0">
              <a:latin typeface="Calibri"/>
              <a:cs typeface="Calibri"/>
            </a:endParaRPr>
          </a:p>
          <a:p>
            <a:pPr marL="12700" marR="32556">
              <a:lnSpc>
                <a:spcPct val="101725"/>
              </a:lnSpc>
              <a:spcBef>
                <a:spcPts val="571"/>
              </a:spcBef>
            </a:pPr>
            <a:r>
              <a:rPr sz="1400" spc="-3" dirty="0">
                <a:latin typeface="Calibri"/>
                <a:cs typeface="Calibri"/>
              </a:rPr>
              <a:t>Identify mouse pointer shapes and the functions they represent</a:t>
            </a:r>
            <a:endParaRPr sz="1400" dirty="0">
              <a:latin typeface="Calibri"/>
              <a:cs typeface="Calibri"/>
            </a:endParaRPr>
          </a:p>
          <a:p>
            <a:pPr marL="52323" marR="2251459" indent="417880">
              <a:lnSpc>
                <a:spcPts val="1708"/>
              </a:lnSpc>
              <a:spcBef>
                <a:spcPts val="574"/>
              </a:spcBef>
            </a:pPr>
            <a:r>
              <a:rPr sz="1400" spc="-2" dirty="0">
                <a:latin typeface="Calibri"/>
                <a:cs typeface="Calibri"/>
              </a:rPr>
              <a:t>[spinning wheel (loading), I-Beam (text), arrow (basic clicking), hand pointer (clickable links)] </a:t>
            </a:r>
            <a:endParaRPr sz="1400" dirty="0">
              <a:latin typeface="Calibri"/>
              <a:cs typeface="Calibri"/>
            </a:endParaRPr>
          </a:p>
          <a:p>
            <a:pPr marL="52323" marR="2251459">
              <a:lnSpc>
                <a:spcPts val="1708"/>
              </a:lnSpc>
              <a:spcBef>
                <a:spcPts val="570"/>
              </a:spcBef>
            </a:pPr>
            <a:r>
              <a:rPr sz="1400" b="1" spc="-4" dirty="0">
                <a:latin typeface="Calibri"/>
                <a:cs typeface="Calibri"/>
              </a:rPr>
              <a:t>Demonstrate knowledge and appropriate use of mouse clicks (right-click, left-click, and double click). </a:t>
            </a:r>
            <a:endParaRPr sz="1400" dirty="0">
              <a:latin typeface="Calibri"/>
              <a:cs typeface="Calibri"/>
            </a:endParaRPr>
          </a:p>
          <a:p>
            <a:pPr marL="52323" marR="2251459">
              <a:lnSpc>
                <a:spcPts val="1708"/>
              </a:lnSpc>
              <a:spcBef>
                <a:spcPts val="570"/>
              </a:spcBef>
            </a:pPr>
            <a:r>
              <a:rPr sz="1400" b="1" spc="-6" dirty="0">
                <a:latin typeface="Calibri"/>
                <a:cs typeface="Calibri"/>
              </a:rPr>
              <a:t>Drag and drop.</a:t>
            </a:r>
            <a:endParaRPr sz="1400" dirty="0">
              <a:latin typeface="Calibri"/>
              <a:cs typeface="Calibri"/>
            </a:endParaRPr>
          </a:p>
          <a:p>
            <a:pPr marL="12700" marR="32556">
              <a:lnSpc>
                <a:spcPct val="101725"/>
              </a:lnSpc>
              <a:spcBef>
                <a:spcPts val="675"/>
              </a:spcBef>
            </a:pPr>
            <a:r>
              <a:rPr sz="1400" spc="-4" dirty="0">
                <a:latin typeface="Calibri"/>
                <a:cs typeface="Calibri"/>
              </a:rPr>
              <a:t>Utilize common controls for screen interaction (selecting check boxes, using drop-down menus, scrolling). 1</a:t>
            </a:r>
            <a:endParaRPr sz="1400" dirty="0">
              <a:latin typeface="Calibri"/>
              <a:cs typeface="Calibri"/>
            </a:endParaRPr>
          </a:p>
          <a:p>
            <a:pPr marL="52323" marR="32556">
              <a:lnSpc>
                <a:spcPct val="101725"/>
              </a:lnSpc>
              <a:spcBef>
                <a:spcPts val="571"/>
              </a:spcBef>
            </a:pPr>
            <a:r>
              <a:rPr sz="1400" spc="-3" dirty="0">
                <a:latin typeface="Calibri"/>
                <a:cs typeface="Calibri"/>
              </a:rPr>
              <a:t>Access and control audio output features (volume, mute, speakers and headphones).</a:t>
            </a:r>
            <a:endParaRPr sz="1400" dirty="0">
              <a:latin typeface="Calibri"/>
              <a:cs typeface="Calibri"/>
            </a:endParaRPr>
          </a:p>
          <a:p>
            <a:pPr marL="52323" marR="32556">
              <a:lnSpc>
                <a:spcPct val="101725"/>
              </a:lnSpc>
              <a:spcBef>
                <a:spcPts val="573"/>
              </a:spcBef>
            </a:pPr>
            <a:r>
              <a:rPr sz="1400" i="1" spc="-1" dirty="0">
                <a:latin typeface="Calibri"/>
                <a:cs typeface="Calibri"/>
              </a:rPr>
              <a:t>Identify icons on desktop.</a:t>
            </a:r>
            <a:endParaRPr sz="1400" dirty="0">
              <a:latin typeface="Calibri"/>
              <a:cs typeface="Calibri"/>
            </a:endParaRPr>
          </a:p>
          <a:p>
            <a:pPr marL="12700" marR="32556">
              <a:lnSpc>
                <a:spcPct val="101725"/>
              </a:lnSpc>
              <a:spcBef>
                <a:spcPts val="571"/>
              </a:spcBef>
            </a:pPr>
            <a:r>
              <a:rPr sz="1400" spc="-4" dirty="0">
                <a:latin typeface="Calibri"/>
                <a:cs typeface="Calibri"/>
              </a:rPr>
              <a:t>Demonstrate ability to trash and retrieve items using the trash or recycle bin.</a:t>
            </a:r>
            <a:endParaRPr sz="1400" dirty="0">
              <a:latin typeface="Calibri"/>
              <a:cs typeface="Calibri"/>
            </a:endParaRPr>
          </a:p>
          <a:p>
            <a:pPr marL="12700" marR="32556">
              <a:lnSpc>
                <a:spcPct val="101725"/>
              </a:lnSpc>
              <a:spcBef>
                <a:spcPts val="571"/>
              </a:spcBef>
            </a:pPr>
            <a:r>
              <a:rPr sz="1400" b="1" spc="-6" dirty="0">
                <a:latin typeface="Calibri"/>
                <a:cs typeface="Calibri"/>
              </a:rPr>
              <a:t>Demonstrate understanding that it is possible to customize a computer for increased accessibility</a:t>
            </a:r>
            <a:endParaRPr sz="1400" dirty="0">
              <a:latin typeface="Calibri"/>
              <a:cs typeface="Calibri"/>
            </a:endParaRPr>
          </a:p>
          <a:p>
            <a:pPr marL="470204" marR="32556">
              <a:lnSpc>
                <a:spcPct val="101725"/>
              </a:lnSpc>
              <a:spcBef>
                <a:spcPts val="574"/>
              </a:spcBef>
            </a:pPr>
            <a:r>
              <a:rPr sz="1400" b="1" spc="-4" dirty="0">
                <a:latin typeface="Calibri"/>
                <a:cs typeface="Calibri"/>
              </a:rPr>
              <a:t>(customizing a mouse for left-handed use and sensitivity, and changing screen resolution on a monitor).</a:t>
            </a:r>
            <a:endParaRPr sz="1400" dirty="0">
              <a:latin typeface="Calibri"/>
              <a:cs typeface="Calibri"/>
            </a:endParaRPr>
          </a:p>
          <a:p>
            <a:pPr marL="470204" marR="1828029" indent="-457504">
              <a:lnSpc>
                <a:spcPts val="1708"/>
              </a:lnSpc>
              <a:spcBef>
                <a:spcPts val="571"/>
              </a:spcBef>
            </a:pPr>
            <a:r>
              <a:rPr sz="1400" spc="-5" dirty="0">
                <a:latin typeface="Calibri"/>
                <a:cs typeface="Calibri"/>
              </a:rPr>
              <a:t>Demonstrate understanding that software programs are upgraded periodically to fix bugs and increase utility, </a:t>
            </a:r>
            <a:endParaRPr sz="1400" dirty="0">
              <a:latin typeface="Calibri"/>
              <a:cs typeface="Calibri"/>
            </a:endParaRPr>
          </a:p>
          <a:p>
            <a:pPr marL="470204" marR="1828029">
              <a:lnSpc>
                <a:spcPts val="1708"/>
              </a:lnSpc>
              <a:spcBef>
                <a:spcPts val="572"/>
              </a:spcBef>
            </a:pPr>
            <a:r>
              <a:rPr sz="1400" spc="-5" dirty="0">
                <a:latin typeface="Calibri"/>
                <a:cs typeface="Calibri"/>
              </a:rPr>
              <a:t>and that different versions may be installed on different computers.</a:t>
            </a:r>
            <a:endParaRPr sz="1400" dirty="0">
              <a:latin typeface="Calibri"/>
              <a:cs typeface="Calibri"/>
            </a:endParaRPr>
          </a:p>
          <a:p>
            <a:pPr marL="12700" marR="32556">
              <a:lnSpc>
                <a:spcPct val="101725"/>
              </a:lnSpc>
              <a:spcBef>
                <a:spcPts val="672"/>
              </a:spcBef>
            </a:pPr>
            <a:r>
              <a:rPr sz="1400" spc="-2" dirty="0">
                <a:latin typeface="Calibri"/>
                <a:cs typeface="Calibri"/>
              </a:rPr>
              <a:t>Identify mechanisms for storing files (flash drives, hard drives, cloud-based storage).</a:t>
            </a:r>
            <a:endParaRPr sz="1400" dirty="0">
              <a:latin typeface="Calibri"/>
              <a:cs typeface="Calibri"/>
            </a:endParaRPr>
          </a:p>
          <a:p>
            <a:pPr marL="12700" marR="32556">
              <a:lnSpc>
                <a:spcPct val="101725"/>
              </a:lnSpc>
              <a:spcBef>
                <a:spcPts val="571"/>
              </a:spcBef>
            </a:pPr>
            <a:r>
              <a:rPr sz="1400" spc="-5" dirty="0">
                <a:latin typeface="Calibri"/>
                <a:cs typeface="Calibri"/>
              </a:rPr>
              <a:t>Identify</a:t>
            </a:r>
            <a:r>
              <a:rPr lang="en-US" sz="1400" spc="-5" dirty="0">
                <a:latin typeface="Calibri"/>
                <a:cs typeface="Calibri"/>
              </a:rPr>
              <a:t> if a device </a:t>
            </a:r>
            <a:r>
              <a:rPr sz="1400" spc="-5" dirty="0">
                <a:latin typeface="Calibri"/>
                <a:cs typeface="Calibri"/>
              </a:rPr>
              <a:t>is connected to the internet.</a:t>
            </a:r>
            <a:endParaRPr sz="1400" dirty="0">
              <a:latin typeface="Calibri"/>
              <a:cs typeface="Calibri"/>
            </a:endParaRPr>
          </a:p>
          <a:p>
            <a:pPr marL="12700" marR="5747584">
              <a:lnSpc>
                <a:spcPts val="2280"/>
              </a:lnSpc>
              <a:spcBef>
                <a:spcPts val="219"/>
              </a:spcBef>
            </a:pPr>
            <a:r>
              <a:rPr sz="1400" spc="-6" dirty="0">
                <a:latin typeface="Calibri"/>
                <a:cs typeface="Calibri"/>
              </a:rPr>
              <a:t>Identify and locate camera and mic on laptops, tablets. Turn computer and monitor on and off.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40" y="693165"/>
            <a:ext cx="184937" cy="1650619"/>
          </a:xfrm>
          <a:prstGeom prst="rect">
            <a:avLst/>
          </a:prstGeom>
        </p:spPr>
        <p:txBody>
          <a:bodyPr wrap="square" lIns="0" tIns="9493" rIns="0" bIns="0" rtlCol="0">
            <a:noAutofit/>
          </a:bodyPr>
          <a:lstStyle/>
          <a:p>
            <a:pPr marL="12700">
              <a:lnSpc>
                <a:spcPts val="1495"/>
              </a:lnSpc>
            </a:pPr>
            <a:r>
              <a:rPr sz="1400" spc="-4" dirty="0">
                <a:solidFill>
                  <a:srgbClr val="5B9BD4"/>
                </a:solidFill>
                <a:latin typeface="Calibri"/>
                <a:cs typeface="Calibri"/>
              </a:rPr>
              <a:t>1.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99"/>
              </a:spcBef>
            </a:pPr>
            <a:r>
              <a:rPr sz="1400" spc="-4" dirty="0">
                <a:solidFill>
                  <a:srgbClr val="5B9BD4"/>
                </a:solidFill>
                <a:latin typeface="Calibri"/>
                <a:cs typeface="Calibri"/>
              </a:rPr>
              <a:t>2.</a:t>
            </a:r>
            <a:endParaRPr sz="1400">
              <a:latin typeface="Calibri"/>
              <a:cs typeface="Calibri"/>
            </a:endParaRPr>
          </a:p>
          <a:p>
            <a:pPr marL="12700" marR="1265">
              <a:lnSpc>
                <a:spcPct val="101725"/>
              </a:lnSpc>
              <a:spcBef>
                <a:spcPts val="571"/>
              </a:spcBef>
            </a:pPr>
            <a:r>
              <a:rPr sz="1400" spc="-9" dirty="0">
                <a:solidFill>
                  <a:srgbClr val="5B9BD4"/>
                </a:solidFill>
                <a:latin typeface="Calibri"/>
                <a:cs typeface="Calibri"/>
              </a:rPr>
              <a:t>3.</a:t>
            </a:r>
            <a:endParaRPr sz="1400">
              <a:latin typeface="Calibri"/>
              <a:cs typeface="Calibri"/>
            </a:endParaRPr>
          </a:p>
          <a:p>
            <a:pPr marL="12700" marR="1308">
              <a:lnSpc>
                <a:spcPct val="101725"/>
              </a:lnSpc>
              <a:spcBef>
                <a:spcPts val="571"/>
              </a:spcBef>
            </a:pPr>
            <a:r>
              <a:rPr sz="1400" spc="-9" dirty="0">
                <a:latin typeface="Calibri"/>
                <a:cs typeface="Calibri"/>
              </a:rPr>
              <a:t>4.</a:t>
            </a:r>
            <a:endParaRPr sz="1400">
              <a:latin typeface="Calibri"/>
              <a:cs typeface="Calibri"/>
            </a:endParaRPr>
          </a:p>
          <a:p>
            <a:pPr marL="12700" marR="1265">
              <a:lnSpc>
                <a:spcPct val="101725"/>
              </a:lnSpc>
              <a:spcBef>
                <a:spcPts val="573"/>
              </a:spcBef>
            </a:pPr>
            <a:r>
              <a:rPr sz="1400" spc="-9" dirty="0">
                <a:solidFill>
                  <a:srgbClr val="5B9BD4"/>
                </a:solidFill>
                <a:latin typeface="Calibri"/>
                <a:cs typeface="Calibri"/>
              </a:rPr>
              <a:t>5.</a:t>
            </a:r>
            <a:endParaRPr sz="1400">
              <a:latin typeface="Calibri"/>
              <a:cs typeface="Calibri"/>
            </a:endParaRPr>
          </a:p>
          <a:p>
            <a:pPr marL="12700" marR="1265">
              <a:lnSpc>
                <a:spcPct val="101725"/>
              </a:lnSpc>
              <a:spcBef>
                <a:spcPts val="571"/>
              </a:spcBef>
            </a:pPr>
            <a:r>
              <a:rPr sz="1400" spc="-9" dirty="0">
                <a:latin typeface="Calibri"/>
                <a:cs typeface="Calibri"/>
              </a:rPr>
              <a:t>6.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0" y="2721102"/>
            <a:ext cx="278829" cy="1940128"/>
          </a:xfrm>
          <a:prstGeom prst="rect">
            <a:avLst/>
          </a:prstGeom>
        </p:spPr>
        <p:txBody>
          <a:bodyPr wrap="square" lIns="0" tIns="9493" rIns="0" bIns="0" rtlCol="0">
            <a:noAutofit/>
          </a:bodyPr>
          <a:lstStyle/>
          <a:p>
            <a:pPr marL="12700" marR="26563">
              <a:lnSpc>
                <a:spcPts val="1495"/>
              </a:lnSpc>
            </a:pPr>
            <a:r>
              <a:rPr sz="1400" b="1" spc="-9" dirty="0">
                <a:latin typeface="Calibri"/>
                <a:cs typeface="Calibri"/>
              </a:rPr>
              <a:t>7.</a:t>
            </a:r>
            <a:endParaRPr sz="1400">
              <a:latin typeface="Calibri"/>
              <a:cs typeface="Calibri"/>
            </a:endParaRPr>
          </a:p>
          <a:p>
            <a:pPr marL="12700" marR="26563">
              <a:lnSpc>
                <a:spcPct val="101725"/>
              </a:lnSpc>
              <a:spcBef>
                <a:spcPts val="496"/>
              </a:spcBef>
            </a:pPr>
            <a:r>
              <a:rPr sz="1400" spc="-9" dirty="0">
                <a:latin typeface="Calibri"/>
                <a:cs typeface="Calibri"/>
              </a:rPr>
              <a:t>8.</a:t>
            </a:r>
            <a:endParaRPr sz="1400">
              <a:latin typeface="Calibri"/>
              <a:cs typeface="Calibri"/>
            </a:endParaRPr>
          </a:p>
          <a:p>
            <a:pPr marL="12700" marR="26563">
              <a:lnSpc>
                <a:spcPct val="101725"/>
              </a:lnSpc>
              <a:spcBef>
                <a:spcPts val="573"/>
              </a:spcBef>
            </a:pPr>
            <a:r>
              <a:rPr sz="1400" spc="-4" dirty="0">
                <a:latin typeface="Calibri"/>
                <a:cs typeface="Calibri"/>
              </a:rPr>
              <a:t>9.</a:t>
            </a:r>
            <a:endParaRPr sz="1400">
              <a:latin typeface="Calibri"/>
              <a:cs typeface="Calibri"/>
            </a:endParaRPr>
          </a:p>
          <a:p>
            <a:pPr marL="12700" marR="6766">
              <a:lnSpc>
                <a:spcPct val="101725"/>
              </a:lnSpc>
              <a:spcBef>
                <a:spcPts val="571"/>
              </a:spcBef>
            </a:pPr>
            <a:r>
              <a:rPr sz="1400" spc="-9" dirty="0">
                <a:latin typeface="Calibri"/>
                <a:cs typeface="Calibri"/>
              </a:rPr>
              <a:t>10.</a:t>
            </a:r>
            <a:endParaRPr sz="1400">
              <a:latin typeface="Calibri"/>
              <a:cs typeface="Calibri"/>
            </a:endParaRPr>
          </a:p>
          <a:p>
            <a:pPr marL="12700" marR="6794">
              <a:lnSpc>
                <a:spcPct val="101725"/>
              </a:lnSpc>
              <a:spcBef>
                <a:spcPts val="573"/>
              </a:spcBef>
            </a:pPr>
            <a:r>
              <a:rPr sz="1400" spc="-9" dirty="0">
                <a:latin typeface="Calibri"/>
                <a:cs typeface="Calibri"/>
              </a:rPr>
              <a:t>11.</a:t>
            </a:r>
            <a:endParaRPr sz="1400">
              <a:latin typeface="Calibri"/>
              <a:cs typeface="Calibri"/>
            </a:endParaRPr>
          </a:p>
          <a:p>
            <a:pPr marL="12700" marR="6794">
              <a:lnSpc>
                <a:spcPct val="101725"/>
              </a:lnSpc>
              <a:spcBef>
                <a:spcPts val="571"/>
              </a:spcBef>
            </a:pPr>
            <a:r>
              <a:rPr sz="1400" spc="-9" dirty="0">
                <a:latin typeface="Calibri"/>
                <a:cs typeface="Calibri"/>
              </a:rPr>
              <a:t>12.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71"/>
              </a:spcBef>
            </a:pPr>
            <a:r>
              <a:rPr sz="1400" b="1" dirty="0">
                <a:latin typeface="Calibri"/>
                <a:cs typeface="Calibri"/>
              </a:rPr>
              <a:t>13.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" y="5038471"/>
            <a:ext cx="273329" cy="202183"/>
          </a:xfrm>
          <a:prstGeom prst="rect">
            <a:avLst/>
          </a:prstGeom>
        </p:spPr>
        <p:txBody>
          <a:bodyPr wrap="square" lIns="0" tIns="9493" rIns="0" bIns="0" rtlCol="0">
            <a:noAutofit/>
          </a:bodyPr>
          <a:lstStyle/>
          <a:p>
            <a:pPr marL="12700">
              <a:lnSpc>
                <a:spcPts val="1495"/>
              </a:lnSpc>
            </a:pPr>
            <a:r>
              <a:rPr sz="1400" spc="-6" dirty="0">
                <a:latin typeface="Calibri"/>
                <a:cs typeface="Calibri"/>
              </a:rPr>
              <a:t>14.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40" y="5617870"/>
            <a:ext cx="273451" cy="1071168"/>
          </a:xfrm>
          <a:prstGeom prst="rect">
            <a:avLst/>
          </a:prstGeom>
        </p:spPr>
        <p:txBody>
          <a:bodyPr wrap="square" lIns="0" tIns="9493" rIns="0" bIns="0" rtlCol="0">
            <a:noAutofit/>
          </a:bodyPr>
          <a:lstStyle/>
          <a:p>
            <a:pPr marL="12700" marR="1416">
              <a:lnSpc>
                <a:spcPts val="1495"/>
              </a:lnSpc>
            </a:pPr>
            <a:r>
              <a:rPr sz="1400" spc="-9" dirty="0">
                <a:latin typeface="Calibri"/>
                <a:cs typeface="Calibri"/>
              </a:rPr>
              <a:t>15.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96"/>
              </a:spcBef>
            </a:pPr>
            <a:r>
              <a:rPr sz="1400" spc="-6" dirty="0">
                <a:latin typeface="Calibri"/>
                <a:cs typeface="Calibri"/>
              </a:rPr>
              <a:t>16.</a:t>
            </a:r>
            <a:endParaRPr sz="1400">
              <a:latin typeface="Calibri"/>
              <a:cs typeface="Calibri"/>
            </a:endParaRPr>
          </a:p>
          <a:p>
            <a:pPr marL="12700" marR="122">
              <a:lnSpc>
                <a:spcPct val="101725"/>
              </a:lnSpc>
              <a:spcBef>
                <a:spcPts val="573"/>
              </a:spcBef>
            </a:pPr>
            <a:r>
              <a:rPr sz="1400" spc="-6" dirty="0">
                <a:latin typeface="Calibri"/>
                <a:cs typeface="Calibri"/>
              </a:rPr>
              <a:t>17.</a:t>
            </a:r>
            <a:endParaRPr sz="1400">
              <a:latin typeface="Calibri"/>
              <a:cs typeface="Calibri"/>
            </a:endParaRPr>
          </a:p>
          <a:p>
            <a:pPr marL="12700" marR="122">
              <a:lnSpc>
                <a:spcPct val="101725"/>
              </a:lnSpc>
              <a:spcBef>
                <a:spcPts val="571"/>
              </a:spcBef>
            </a:pPr>
            <a:r>
              <a:rPr sz="1400" spc="-6" dirty="0">
                <a:solidFill>
                  <a:srgbClr val="5B9BD4"/>
                </a:solidFill>
                <a:latin typeface="Calibri"/>
                <a:cs typeface="Calibri"/>
              </a:rPr>
              <a:t>18.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535940" y="752627"/>
            <a:ext cx="2200979" cy="583488"/>
          </a:xfrm>
          <a:prstGeom prst="rect">
            <a:avLst/>
          </a:prstGeom>
        </p:spPr>
        <p:txBody>
          <a:bodyPr wrap="square" lIns="0" tIns="28543" rIns="0" bIns="0" rtlCol="0">
            <a:noAutofit/>
          </a:bodyPr>
          <a:lstStyle/>
          <a:p>
            <a:pPr marL="12700">
              <a:lnSpc>
                <a:spcPts val="4495"/>
              </a:lnSpc>
            </a:pPr>
            <a:r>
              <a:rPr sz="4400" spc="3" dirty="0">
                <a:latin typeface="Calibri Light"/>
                <a:cs typeface="Calibri Light"/>
              </a:rPr>
              <a:t>Unit 1-2 :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80487" y="752627"/>
            <a:ext cx="7532950" cy="583488"/>
          </a:xfrm>
          <a:prstGeom prst="rect">
            <a:avLst/>
          </a:prstGeom>
        </p:spPr>
        <p:txBody>
          <a:bodyPr wrap="square" lIns="0" tIns="28543" rIns="0" bIns="0" rtlCol="0">
            <a:noAutofit/>
          </a:bodyPr>
          <a:lstStyle/>
          <a:p>
            <a:pPr marL="12700">
              <a:lnSpc>
                <a:spcPts val="4495"/>
              </a:lnSpc>
            </a:pPr>
            <a:r>
              <a:rPr sz="4400" spc="-16" dirty="0">
                <a:latin typeface="Calibri Light"/>
                <a:cs typeface="Calibri Light"/>
              </a:rPr>
              <a:t>Hardware Mouse Skills Standards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1536852"/>
            <a:ext cx="391956" cy="431088"/>
          </a:xfrm>
          <a:prstGeom prst="rect">
            <a:avLst/>
          </a:prstGeom>
        </p:spPr>
        <p:txBody>
          <a:bodyPr wrap="square" lIns="0" tIns="20923" rIns="0" bIns="0" rtlCol="0">
            <a:noAutofit/>
          </a:bodyPr>
          <a:lstStyle/>
          <a:p>
            <a:pPr marL="12700">
              <a:lnSpc>
                <a:spcPts val="3295"/>
              </a:lnSpc>
            </a:pPr>
            <a:r>
              <a:rPr sz="3200" spc="-9" dirty="0">
                <a:latin typeface="Calibri"/>
                <a:cs typeface="Calibri"/>
              </a:rPr>
              <a:t>7.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50594" y="1536852"/>
            <a:ext cx="4129069" cy="431088"/>
          </a:xfrm>
          <a:prstGeom prst="rect">
            <a:avLst/>
          </a:prstGeom>
        </p:spPr>
        <p:txBody>
          <a:bodyPr wrap="square" lIns="0" tIns="20923" rIns="0" bIns="0" rtlCol="0">
            <a:noAutofit/>
          </a:bodyPr>
          <a:lstStyle/>
          <a:p>
            <a:pPr marL="12700">
              <a:lnSpc>
                <a:spcPts val="3295"/>
              </a:lnSpc>
            </a:pPr>
            <a:r>
              <a:rPr sz="3200" spc="-15" dirty="0">
                <a:latin typeface="Calibri"/>
                <a:cs typeface="Calibri"/>
              </a:rPr>
              <a:t>Demonstrate knowledge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92983" y="1536852"/>
            <a:ext cx="706870" cy="431088"/>
          </a:xfrm>
          <a:prstGeom prst="rect">
            <a:avLst/>
          </a:prstGeom>
        </p:spPr>
        <p:txBody>
          <a:bodyPr wrap="square" lIns="0" tIns="20923" rIns="0" bIns="0" rtlCol="0">
            <a:noAutofit/>
          </a:bodyPr>
          <a:lstStyle/>
          <a:p>
            <a:pPr marL="12700">
              <a:lnSpc>
                <a:spcPts val="3295"/>
              </a:lnSpc>
            </a:pPr>
            <a:r>
              <a:rPr sz="3200" dirty="0">
                <a:latin typeface="Calibri"/>
                <a:cs typeface="Calibri"/>
              </a:rPr>
              <a:t>and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08618" y="1536852"/>
            <a:ext cx="2031352" cy="431088"/>
          </a:xfrm>
          <a:prstGeom prst="rect">
            <a:avLst/>
          </a:prstGeom>
        </p:spPr>
        <p:txBody>
          <a:bodyPr wrap="square" lIns="0" tIns="20923" rIns="0" bIns="0" rtlCol="0">
            <a:noAutofit/>
          </a:bodyPr>
          <a:lstStyle/>
          <a:p>
            <a:pPr marL="12700">
              <a:lnSpc>
                <a:spcPts val="3295"/>
              </a:lnSpc>
            </a:pPr>
            <a:r>
              <a:rPr sz="3200" spc="-7" dirty="0">
                <a:latin typeface="Calibri"/>
                <a:cs typeface="Calibri"/>
              </a:rPr>
              <a:t>appropriate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47204" y="1536852"/>
            <a:ext cx="659922" cy="431088"/>
          </a:xfrm>
          <a:prstGeom prst="rect">
            <a:avLst/>
          </a:prstGeom>
        </p:spPr>
        <p:txBody>
          <a:bodyPr wrap="square" lIns="0" tIns="20923" rIns="0" bIns="0" rtlCol="0">
            <a:noAutofit/>
          </a:bodyPr>
          <a:lstStyle/>
          <a:p>
            <a:pPr marL="12700">
              <a:lnSpc>
                <a:spcPts val="3295"/>
              </a:lnSpc>
            </a:pPr>
            <a:r>
              <a:rPr sz="3200" dirty="0">
                <a:latin typeface="Calibri"/>
                <a:cs typeface="Calibri"/>
              </a:rPr>
              <a:t>use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2533" y="1536852"/>
            <a:ext cx="422640" cy="431088"/>
          </a:xfrm>
          <a:prstGeom prst="rect">
            <a:avLst/>
          </a:prstGeom>
        </p:spPr>
        <p:txBody>
          <a:bodyPr wrap="square" lIns="0" tIns="20923" rIns="0" bIns="0" rtlCol="0">
            <a:noAutofit/>
          </a:bodyPr>
          <a:lstStyle/>
          <a:p>
            <a:pPr marL="12700">
              <a:lnSpc>
                <a:spcPts val="3295"/>
              </a:lnSpc>
            </a:pPr>
            <a:r>
              <a:rPr sz="3200" spc="-4" dirty="0">
                <a:latin typeface="Calibri"/>
                <a:cs typeface="Calibri"/>
              </a:rPr>
              <a:t>of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47403" y="1536852"/>
            <a:ext cx="1304771" cy="431088"/>
          </a:xfrm>
          <a:prstGeom prst="rect">
            <a:avLst/>
          </a:prstGeom>
        </p:spPr>
        <p:txBody>
          <a:bodyPr wrap="square" lIns="0" tIns="20923" rIns="0" bIns="0" rtlCol="0">
            <a:noAutofit/>
          </a:bodyPr>
          <a:lstStyle/>
          <a:p>
            <a:pPr marL="12700">
              <a:lnSpc>
                <a:spcPts val="3295"/>
              </a:lnSpc>
            </a:pPr>
            <a:r>
              <a:rPr sz="3200" spc="-2" dirty="0">
                <a:latin typeface="Calibri"/>
                <a:cs typeface="Calibri"/>
              </a:rPr>
              <a:t>mouse: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9194" y="2029587"/>
            <a:ext cx="3121406" cy="1629283"/>
          </a:xfrm>
          <a:prstGeom prst="rect">
            <a:avLst/>
          </a:prstGeom>
        </p:spPr>
        <p:txBody>
          <a:bodyPr wrap="square" lIns="0" tIns="13303" rIns="0" bIns="0" rtlCol="0">
            <a:noAutofit/>
          </a:bodyPr>
          <a:lstStyle/>
          <a:p>
            <a:pPr marL="469900" marR="33808" indent="-457200">
              <a:lnSpc>
                <a:spcPts val="2095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c</a:t>
            </a:r>
            <a:r>
              <a:rPr sz="2800" spc="0" dirty="0">
                <a:latin typeface="Calibri"/>
                <a:cs typeface="Calibri"/>
              </a:rPr>
              <a:t>lick</a:t>
            </a:r>
            <a:endParaRPr sz="2800" dirty="0">
              <a:latin typeface="Calibri"/>
              <a:cs typeface="Calibri"/>
            </a:endParaRPr>
          </a:p>
          <a:p>
            <a:pPr marL="469900" indent="-457200">
              <a:lnSpc>
                <a:spcPts val="2441"/>
              </a:lnSpc>
              <a:spcBef>
                <a:spcPts val="115"/>
              </a:spcBef>
              <a:buFont typeface="Arial" panose="020B0604020202020204" pitchFamily="34" charset="0"/>
              <a:buChar char="•"/>
            </a:pPr>
            <a:r>
              <a:rPr sz="2800" spc="-3" dirty="0">
                <a:latin typeface="Calibri"/>
                <a:cs typeface="Calibri"/>
              </a:rPr>
              <a:t>right-click </a:t>
            </a:r>
            <a:endParaRPr sz="2800" dirty="0">
              <a:latin typeface="Calibri"/>
              <a:cs typeface="Calibri"/>
            </a:endParaRPr>
          </a:p>
          <a:p>
            <a:pPr marL="469900" indent="-457200">
              <a:lnSpc>
                <a:spcPts val="2441"/>
              </a:lnSpc>
              <a:spcBef>
                <a:spcPts val="217"/>
              </a:spcBef>
              <a:buFont typeface="Arial" panose="020B0604020202020204" pitchFamily="34" charset="0"/>
              <a:buChar char="•"/>
            </a:pPr>
            <a:r>
              <a:rPr sz="2800" spc="-6" dirty="0">
                <a:latin typeface="Calibri"/>
                <a:cs typeface="Calibri"/>
              </a:rPr>
              <a:t>left-click </a:t>
            </a:r>
            <a:endParaRPr sz="2800" dirty="0">
              <a:latin typeface="Calibri"/>
              <a:cs typeface="Calibri"/>
            </a:endParaRPr>
          </a:p>
          <a:p>
            <a:pPr marL="469900" indent="-457200">
              <a:lnSpc>
                <a:spcPts val="2441"/>
              </a:lnSpc>
              <a:spcBef>
                <a:spcPts val="217"/>
              </a:spcBef>
              <a:buFont typeface="Arial" panose="020B0604020202020204" pitchFamily="34" charset="0"/>
              <a:buChar char="•"/>
            </a:pPr>
            <a:r>
              <a:rPr sz="2800" spc="4" dirty="0">
                <a:latin typeface="Calibri"/>
                <a:cs typeface="Calibri"/>
              </a:rPr>
              <a:t>doub</a:t>
            </a:r>
            <a:r>
              <a:rPr sz="2800" spc="0" dirty="0">
                <a:latin typeface="Calibri"/>
                <a:cs typeface="Calibri"/>
              </a:rPr>
              <a:t>le</a:t>
            </a:r>
            <a:r>
              <a:rPr sz="2800" spc="-46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(L</a:t>
            </a:r>
            <a:r>
              <a:rPr sz="2800" spc="-29" dirty="0">
                <a:latin typeface="Calibri"/>
                <a:cs typeface="Calibri"/>
              </a:rPr>
              <a:t>e</a:t>
            </a:r>
            <a:r>
              <a:rPr sz="2800" spc="-9" dirty="0">
                <a:latin typeface="Calibri"/>
                <a:cs typeface="Calibri"/>
              </a:rPr>
              <a:t>f</a:t>
            </a:r>
            <a:r>
              <a:rPr sz="2800" spc="0" dirty="0">
                <a:latin typeface="Calibri"/>
                <a:cs typeface="Calibri"/>
              </a:rPr>
              <a:t>t) click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793261"/>
            <a:ext cx="597600" cy="1562455"/>
          </a:xfrm>
          <a:prstGeom prst="rect">
            <a:avLst/>
          </a:prstGeom>
        </p:spPr>
        <p:txBody>
          <a:bodyPr wrap="square" lIns="0" tIns="20923" rIns="0" bIns="0" rtlCol="0">
            <a:noAutofit/>
          </a:bodyPr>
          <a:lstStyle/>
          <a:p>
            <a:pPr marL="12700" marR="60832">
              <a:lnSpc>
                <a:spcPts val="3295"/>
              </a:lnSpc>
            </a:pPr>
            <a:r>
              <a:rPr sz="3200" spc="-9" dirty="0">
                <a:latin typeface="Calibri"/>
                <a:cs typeface="Calibri"/>
              </a:rPr>
              <a:t>8.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71"/>
              </a:spcBef>
            </a:pPr>
            <a:r>
              <a:rPr sz="3200" spc="-6" dirty="0">
                <a:latin typeface="Calibri"/>
                <a:cs typeface="Calibri"/>
              </a:rPr>
              <a:t>11.</a:t>
            </a:r>
            <a:endParaRPr sz="3200">
              <a:latin typeface="Calibri"/>
              <a:cs typeface="Calibri"/>
            </a:endParaRPr>
          </a:p>
          <a:p>
            <a:pPr marL="12700" marR="24">
              <a:lnSpc>
                <a:spcPct val="101725"/>
              </a:lnSpc>
              <a:spcBef>
                <a:spcPts val="560"/>
              </a:spcBef>
            </a:pPr>
            <a:r>
              <a:rPr sz="3200" i="1" spc="-4" dirty="0">
                <a:latin typeface="Calibri"/>
                <a:cs typeface="Calibri"/>
              </a:rPr>
              <a:t>13.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0594" y="3793261"/>
            <a:ext cx="4480003" cy="1562455"/>
          </a:xfrm>
          <a:prstGeom prst="rect">
            <a:avLst/>
          </a:prstGeom>
        </p:spPr>
        <p:txBody>
          <a:bodyPr wrap="square" lIns="0" tIns="20923" rIns="0" bIns="0" rtlCol="0">
            <a:noAutofit/>
          </a:bodyPr>
          <a:lstStyle/>
          <a:p>
            <a:pPr marL="12700" marR="60807">
              <a:lnSpc>
                <a:spcPts val="3295"/>
              </a:lnSpc>
            </a:pPr>
            <a:r>
              <a:rPr sz="3200" spc="-13" dirty="0">
                <a:latin typeface="Calibri"/>
                <a:cs typeface="Calibri"/>
              </a:rPr>
              <a:t>Drag and drop.</a:t>
            </a:r>
            <a:endParaRPr sz="3200">
              <a:latin typeface="Calibri"/>
              <a:cs typeface="Calibri"/>
            </a:endParaRPr>
          </a:p>
          <a:p>
            <a:pPr marL="12700" marR="60807">
              <a:lnSpc>
                <a:spcPct val="101725"/>
              </a:lnSpc>
              <a:spcBef>
                <a:spcPts val="371"/>
              </a:spcBef>
            </a:pPr>
            <a:r>
              <a:rPr sz="3200" spc="-7" dirty="0">
                <a:latin typeface="Calibri"/>
                <a:cs typeface="Calibri"/>
              </a:rPr>
              <a:t>Identify icons on desktop.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60"/>
              </a:spcBef>
            </a:pPr>
            <a:r>
              <a:rPr sz="3200" i="1" spc="-12" dirty="0">
                <a:latin typeface="Calibri"/>
                <a:cs typeface="Calibri"/>
              </a:rPr>
              <a:t>Customize Mouse Settings.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259725" y="182562"/>
            <a:ext cx="9967355" cy="707886"/>
          </a:xfrm>
          <a:prstGeom prst="rect">
            <a:avLst/>
          </a:prstGeom>
        </p:spPr>
        <p:txBody>
          <a:bodyPr wrap="square" lIns="0" tIns="28543" rIns="0" bIns="0" rtlCol="0">
            <a:noAutofit/>
          </a:bodyPr>
          <a:lstStyle/>
          <a:p>
            <a:pPr marL="58818">
              <a:lnSpc>
                <a:spcPts val="4495"/>
              </a:lnSpc>
            </a:pPr>
            <a:r>
              <a:rPr lang="en-US" sz="4400" spc="-8" dirty="0">
                <a:latin typeface="Calibri Light"/>
                <a:cs typeface="Calibri Light"/>
              </a:rPr>
              <a:t>Unit </a:t>
            </a:r>
            <a:r>
              <a:rPr sz="4400" spc="-8" dirty="0">
                <a:latin typeface="Calibri Light"/>
                <a:cs typeface="Calibri Light"/>
              </a:rPr>
              <a:t>1-2 </a:t>
            </a:r>
            <a:r>
              <a:rPr lang="en-US" sz="4400" spc="-8" dirty="0">
                <a:latin typeface="Calibri Light"/>
                <a:cs typeface="Calibri Light"/>
              </a:rPr>
              <a:t>: </a:t>
            </a:r>
            <a:r>
              <a:rPr sz="4400" spc="-8" dirty="0">
                <a:latin typeface="Calibri Light"/>
                <a:cs typeface="Calibri Light"/>
              </a:rPr>
              <a:t>Mouse</a:t>
            </a:r>
            <a:r>
              <a:rPr lang="en-US" sz="4400" spc="-8" dirty="0">
                <a:latin typeface="Calibri Light"/>
                <a:cs typeface="Calibri Light"/>
              </a:rPr>
              <a:t> </a:t>
            </a:r>
            <a:r>
              <a:rPr lang="en-US" sz="4400" spc="-18" dirty="0">
                <a:latin typeface="Calibri Light"/>
                <a:cs typeface="Calibri Light"/>
              </a:rPr>
              <a:t>Operations </a:t>
            </a:r>
            <a:r>
              <a:rPr lang="en-US" sz="4400" spc="-8" dirty="0">
                <a:latin typeface="Calibri Light"/>
                <a:cs typeface="Calibri Light"/>
              </a:rPr>
              <a:t>Skills</a:t>
            </a:r>
            <a:endParaRPr lang="en-US" sz="4400" dirty="0">
              <a:latin typeface="Calibri Light"/>
              <a:cs typeface="Calibri Light"/>
            </a:endParaRPr>
          </a:p>
          <a:p>
            <a:pPr marL="58818">
              <a:lnSpc>
                <a:spcPts val="4495"/>
              </a:lnSpc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8010" y="1992827"/>
            <a:ext cx="11439190" cy="382326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lang="en-US" sz="4000" b="1" spc="-3" dirty="0">
                <a:latin typeface="Calibri"/>
                <a:cs typeface="Calibri"/>
              </a:rPr>
              <a:t>Icon </a:t>
            </a:r>
            <a:r>
              <a:rPr lang="en-US" sz="2400" b="1" spc="-3" dirty="0">
                <a:latin typeface="Calibri"/>
                <a:cs typeface="Calibri"/>
              </a:rPr>
              <a:t> </a:t>
            </a:r>
            <a:r>
              <a:rPr sz="2400" spc="-6" dirty="0">
                <a:latin typeface="Calibri"/>
                <a:cs typeface="Calibri"/>
              </a:rPr>
              <a:t>derived from the Greek</a:t>
            </a:r>
            <a:r>
              <a:rPr lang="en-US" sz="2400" spc="-6" dirty="0">
                <a:latin typeface="Calibri"/>
                <a:cs typeface="Calibri"/>
              </a:rPr>
              <a:t> eikon </a:t>
            </a:r>
            <a:r>
              <a:rPr lang="en-US" sz="2400" spc="-2" dirty="0">
                <a:latin typeface="Calibri"/>
                <a:cs typeface="Calibri"/>
              </a:rPr>
              <a:t>or </a:t>
            </a:r>
            <a:r>
              <a:rPr lang="en-US" sz="2400" spc="-2" dirty="0" err="1">
                <a:latin typeface="Calibri"/>
                <a:cs typeface="Calibri"/>
              </a:rPr>
              <a:t>eikenai</a:t>
            </a:r>
            <a:r>
              <a:rPr lang="en-US" sz="2400" spc="-2" dirty="0">
                <a:latin typeface="Calibri"/>
                <a:cs typeface="Calibri"/>
              </a:rPr>
              <a:t>, which means </a:t>
            </a:r>
            <a:r>
              <a:rPr lang="en-US" sz="2400" b="1" spc="-2" dirty="0">
                <a:latin typeface="Calibri"/>
                <a:cs typeface="Calibri"/>
              </a:rPr>
              <a:t>“To Seem or Be Like</a:t>
            </a:r>
            <a:r>
              <a:rPr lang="en-US" sz="2400" spc="-2" dirty="0">
                <a:latin typeface="Calibri"/>
                <a:cs typeface="Calibri"/>
              </a:rPr>
              <a:t>”</a:t>
            </a:r>
            <a:endParaRPr lang="en-US" sz="2400" dirty="0">
              <a:latin typeface="Calibri"/>
              <a:cs typeface="Calibri"/>
            </a:endParaRPr>
          </a:p>
          <a:p>
            <a:pPr marL="12700">
              <a:lnSpc>
                <a:spcPts val="2500"/>
              </a:lnSpc>
            </a:pPr>
            <a:r>
              <a:rPr lang="en-US" sz="2400" spc="-6" dirty="0">
                <a:latin typeface="Calibri"/>
                <a:cs typeface="Calibri"/>
              </a:rPr>
              <a:t>     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95138" y="2044953"/>
            <a:ext cx="3057534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7530" y="2748721"/>
            <a:ext cx="10405214" cy="534720"/>
          </a:xfrm>
          <a:prstGeom prst="rect">
            <a:avLst/>
          </a:prstGeom>
        </p:spPr>
        <p:txBody>
          <a:bodyPr wrap="square" lIns="0" tIns="26098" rIns="0" bIns="0" rtlCol="0">
            <a:noAutofit/>
          </a:bodyPr>
          <a:lstStyle/>
          <a:p>
            <a:pPr marL="12700">
              <a:lnSpc>
                <a:spcPts val="4110"/>
              </a:lnSpc>
            </a:pPr>
            <a:r>
              <a:rPr lang="en-US" sz="4000" b="1" spc="-3" dirty="0">
                <a:latin typeface="Calibri"/>
                <a:cs typeface="Calibri"/>
              </a:rPr>
              <a:t>click and hold </a:t>
            </a:r>
            <a:r>
              <a:rPr lang="en-US" sz="2400" spc="-3" dirty="0">
                <a:latin typeface="Calibri"/>
                <a:cs typeface="Calibri"/>
              </a:rPr>
              <a:t>{Useful for selecting text and highlighting}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6718" y="3388340"/>
            <a:ext cx="8699500" cy="2562529"/>
          </a:xfrm>
          <a:prstGeom prst="rect">
            <a:avLst/>
          </a:prstGeom>
        </p:spPr>
        <p:txBody>
          <a:bodyPr wrap="square" lIns="0" tIns="26098" rIns="0" bIns="0" rtlCol="0">
            <a:noAutofit/>
          </a:bodyPr>
          <a:lstStyle/>
          <a:p>
            <a:pPr marL="12700" marR="76398">
              <a:lnSpc>
                <a:spcPts val="4110"/>
              </a:lnSpc>
            </a:pPr>
            <a:r>
              <a:rPr sz="4000" b="1" spc="-1" dirty="0">
                <a:latin typeface="Calibri"/>
                <a:cs typeface="Calibri"/>
              </a:rPr>
              <a:t>menu </a:t>
            </a:r>
            <a:r>
              <a:rPr sz="2400" spc="-1" dirty="0">
                <a:latin typeface="Calibri"/>
                <a:cs typeface="Calibri"/>
              </a:rPr>
              <a:t>{options that can be performed on an ‘Object’}</a:t>
            </a:r>
            <a:endParaRPr sz="2400" dirty="0">
              <a:latin typeface="Calibri"/>
              <a:cs typeface="Calibri"/>
            </a:endParaRPr>
          </a:p>
          <a:p>
            <a:pPr marL="12700" marR="76398">
              <a:lnSpc>
                <a:spcPct val="101725"/>
              </a:lnSpc>
              <a:spcBef>
                <a:spcPts val="239"/>
              </a:spcBef>
            </a:pPr>
            <a:r>
              <a:rPr sz="4000" b="1" spc="-6" dirty="0">
                <a:latin typeface="Calibri"/>
                <a:cs typeface="Calibri"/>
              </a:rPr>
              <a:t>drag and drop </a:t>
            </a:r>
            <a:r>
              <a:rPr sz="2400" spc="-6" dirty="0">
                <a:latin typeface="Calibri"/>
                <a:cs typeface="Calibri"/>
              </a:rPr>
              <a:t>{File and Desktop management}</a:t>
            </a:r>
            <a:endParaRPr sz="2400" dirty="0">
              <a:latin typeface="Calibri"/>
              <a:cs typeface="Calibri"/>
            </a:endParaRPr>
          </a:p>
          <a:p>
            <a:pPr marL="12700" marR="76398">
              <a:lnSpc>
                <a:spcPct val="101725"/>
              </a:lnSpc>
              <a:spcBef>
                <a:spcPts val="425"/>
              </a:spcBef>
            </a:pPr>
            <a:r>
              <a:rPr sz="4000" b="1" spc="-2" dirty="0">
                <a:latin typeface="Calibri"/>
                <a:cs typeface="Calibri"/>
              </a:rPr>
              <a:t>right click </a:t>
            </a:r>
            <a:r>
              <a:rPr sz="2400" spc="-2" dirty="0">
                <a:latin typeface="Calibri"/>
                <a:cs typeface="Calibri"/>
              </a:rPr>
              <a:t>{brings up “menu” options for the ‘Object’}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45"/>
              </a:spcBef>
            </a:pPr>
            <a:r>
              <a:rPr sz="4000" b="1" spc="-10" dirty="0">
                <a:latin typeface="Calibri"/>
                <a:cs typeface="Calibri"/>
              </a:rPr>
              <a:t>double (Left) click </a:t>
            </a:r>
            <a:r>
              <a:rPr sz="2400" spc="-10" dirty="0">
                <a:latin typeface="Calibri"/>
                <a:cs typeface="Calibri"/>
              </a:rPr>
              <a:t>{Left Mouse. Opens a folder or</a:t>
            </a:r>
            <a:r>
              <a:rPr lang="en-US" sz="2400" spc="-10" dirty="0">
                <a:latin typeface="Calibri"/>
                <a:cs typeface="Calibri"/>
              </a:rPr>
              <a:t> File.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9E58D4-0948-5B34-B6EC-6BA3D6D7B6FE}"/>
              </a:ext>
            </a:extLst>
          </p:cNvPr>
          <p:cNvSpPr txBox="1"/>
          <p:nvPr/>
        </p:nvSpPr>
        <p:spPr>
          <a:xfrm>
            <a:off x="393387" y="1097288"/>
            <a:ext cx="61068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spc="-3" dirty="0">
                <a:latin typeface="Calibri"/>
                <a:cs typeface="Calibri"/>
              </a:rPr>
              <a:t>click </a:t>
            </a:r>
            <a:r>
              <a:rPr lang="en-US" sz="2400" spc="-1" dirty="0">
                <a:latin typeface="Calibri"/>
                <a:cs typeface="Calibri"/>
              </a:rPr>
              <a:t>{press the button}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C912D2-CDE6-9DC7-1559-DAFA0DAB5255}"/>
              </a:ext>
            </a:extLst>
          </p:cNvPr>
          <p:cNvSpPr txBox="1"/>
          <p:nvPr/>
        </p:nvSpPr>
        <p:spPr>
          <a:xfrm>
            <a:off x="1847020" y="2270861"/>
            <a:ext cx="7649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 picture or image that represents something or an action.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399288" y="4675630"/>
            <a:ext cx="1918716" cy="2103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23048" y="1701800"/>
            <a:ext cx="4568951" cy="309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99288" y="195858"/>
            <a:ext cx="9506712" cy="4479772"/>
          </a:xfrm>
          <a:prstGeom prst="rect">
            <a:avLst/>
          </a:prstGeom>
        </p:spPr>
        <p:txBody>
          <a:bodyPr wrap="square" lIns="0" tIns="31115" rIns="0" bIns="0" rtlCol="0">
            <a:noAutofit/>
          </a:bodyPr>
          <a:lstStyle/>
          <a:p>
            <a:pPr algn="ctr">
              <a:lnSpc>
                <a:spcPts val="4900"/>
              </a:lnSpc>
            </a:pPr>
            <a:r>
              <a:rPr sz="4800" spc="-12" dirty="0">
                <a:latin typeface="Calibri Light"/>
                <a:cs typeface="Calibri Light"/>
              </a:rPr>
              <a:t>MOUSE </a:t>
            </a:r>
            <a:r>
              <a:rPr sz="4000" spc="-12" dirty="0">
                <a:latin typeface="Calibri Light"/>
                <a:cs typeface="Calibri Light"/>
              </a:rPr>
              <a:t>(Apple ‘bought’/modified</a:t>
            </a:r>
            <a:r>
              <a:rPr lang="en-US" sz="4000" spc="-12" dirty="0">
                <a:latin typeface="Calibri Light"/>
                <a:cs typeface="Calibri Light"/>
              </a:rPr>
              <a:t> </a:t>
            </a:r>
            <a:r>
              <a:rPr lang="en-US" sz="4000" spc="-15" dirty="0">
                <a:latin typeface="Calibri Light"/>
                <a:cs typeface="Calibri Light"/>
              </a:rPr>
              <a:t>Invention)</a:t>
            </a:r>
            <a:endParaRPr lang="en-US" sz="4000" dirty="0">
              <a:latin typeface="Calibri Light"/>
              <a:cs typeface="Calibri Light"/>
            </a:endParaRPr>
          </a:p>
          <a:p>
            <a:pPr marL="927049" marR="45742">
              <a:lnSpc>
                <a:spcPts val="4340"/>
              </a:lnSpc>
            </a:pPr>
            <a:r>
              <a:rPr sz="4000" spc="-9" dirty="0">
                <a:latin typeface="Calibri Light"/>
                <a:cs typeface="Calibri Light"/>
              </a:rPr>
              <a:t>Point and Click</a:t>
            </a:r>
            <a:endParaRPr sz="4000" dirty="0">
              <a:latin typeface="Calibri Light"/>
              <a:cs typeface="Calibri Light"/>
            </a:endParaRPr>
          </a:p>
          <a:p>
            <a:pPr marL="927049" marR="45742">
              <a:lnSpc>
                <a:spcPts val="4320"/>
              </a:lnSpc>
            </a:pPr>
            <a:r>
              <a:rPr sz="4000" spc="-13" dirty="0">
                <a:latin typeface="Calibri Light"/>
                <a:cs typeface="Calibri Light"/>
              </a:rPr>
              <a:t>Drag and Drop</a:t>
            </a:r>
            <a:endParaRPr sz="4000" dirty="0">
              <a:latin typeface="Calibri Light"/>
              <a:cs typeface="Calibri Light"/>
            </a:endParaRPr>
          </a:p>
          <a:p>
            <a:pPr marL="927049" marR="45742">
              <a:lnSpc>
                <a:spcPts val="4325"/>
              </a:lnSpc>
              <a:spcBef>
                <a:spcPts val="0"/>
              </a:spcBef>
            </a:pPr>
            <a:r>
              <a:rPr sz="4000" spc="-2" dirty="0">
                <a:latin typeface="Calibri Light"/>
                <a:cs typeface="Calibri Light"/>
              </a:rPr>
              <a:t>Left Click (select / highlight)</a:t>
            </a:r>
            <a:endParaRPr sz="4000" dirty="0">
              <a:latin typeface="Calibri Light"/>
              <a:cs typeface="Calibri Light"/>
            </a:endParaRPr>
          </a:p>
          <a:p>
            <a:pPr marL="927049" marR="45742">
              <a:lnSpc>
                <a:spcPts val="4320"/>
              </a:lnSpc>
            </a:pPr>
            <a:r>
              <a:rPr sz="4000" spc="-2" dirty="0">
                <a:latin typeface="Calibri Light"/>
                <a:cs typeface="Calibri Light"/>
              </a:rPr>
              <a:t>Right Click (Menu options)</a:t>
            </a:r>
            <a:endParaRPr sz="4000" dirty="0">
              <a:latin typeface="Calibri Light"/>
              <a:cs typeface="Calibri Light"/>
            </a:endParaRPr>
          </a:p>
          <a:p>
            <a:pPr marL="927049" marR="45742">
              <a:lnSpc>
                <a:spcPts val="4320"/>
              </a:lnSpc>
            </a:pPr>
            <a:r>
              <a:rPr sz="4000" spc="-1" dirty="0">
                <a:latin typeface="Calibri Light"/>
                <a:cs typeface="Calibri Light"/>
              </a:rPr>
              <a:t>Double </a:t>
            </a:r>
            <a:r>
              <a:rPr lang="en-US" sz="4000" spc="-1" dirty="0">
                <a:latin typeface="Calibri Light"/>
                <a:cs typeface="Calibri Light"/>
              </a:rPr>
              <a:t>Left </a:t>
            </a:r>
            <a:r>
              <a:rPr sz="4000" spc="-1" dirty="0">
                <a:latin typeface="Calibri Light"/>
                <a:cs typeface="Calibri Light"/>
              </a:rPr>
              <a:t>Click (</a:t>
            </a:r>
            <a:r>
              <a:rPr lang="en-US" sz="4000" spc="-1" dirty="0">
                <a:latin typeface="Calibri Light"/>
                <a:cs typeface="Calibri Light"/>
              </a:rPr>
              <a:t>s</a:t>
            </a:r>
            <a:r>
              <a:rPr sz="4000" spc="-1" dirty="0">
                <a:latin typeface="Calibri Light"/>
                <a:cs typeface="Calibri Light"/>
              </a:rPr>
              <a:t>elect </a:t>
            </a:r>
            <a:r>
              <a:rPr lang="en-US" sz="4000" spc="-1" dirty="0">
                <a:latin typeface="Calibri Light"/>
                <a:cs typeface="Calibri Light"/>
              </a:rPr>
              <a:t>and </a:t>
            </a:r>
            <a:r>
              <a:rPr sz="4000" spc="-1" dirty="0">
                <a:latin typeface="Calibri Light"/>
                <a:cs typeface="Calibri Light"/>
              </a:rPr>
              <a:t>Open)</a:t>
            </a:r>
            <a:endParaRPr sz="4000" dirty="0">
              <a:latin typeface="Calibri Light"/>
              <a:cs typeface="Calibri Light"/>
            </a:endParaRPr>
          </a:p>
          <a:p>
            <a:pPr marL="927049" marR="45742">
              <a:lnSpc>
                <a:spcPts val="4325"/>
              </a:lnSpc>
              <a:spcBef>
                <a:spcPts val="0"/>
              </a:spcBef>
            </a:pPr>
            <a:r>
              <a:rPr sz="4000" spc="-4" dirty="0">
                <a:latin typeface="Calibri Light"/>
                <a:cs typeface="Calibri Light"/>
              </a:rPr>
              <a:t>Scroll Wheel</a:t>
            </a:r>
            <a:endParaRPr sz="4000" dirty="0">
              <a:latin typeface="Calibri Light"/>
              <a:cs typeface="Calibri Light"/>
            </a:endParaRPr>
          </a:p>
          <a:p>
            <a:pPr marL="927049" marR="45742">
              <a:lnSpc>
                <a:spcPts val="4320"/>
              </a:lnSpc>
            </a:pPr>
            <a:r>
              <a:rPr sz="4000" spc="-4" dirty="0">
                <a:latin typeface="Calibri Light"/>
                <a:cs typeface="Calibri Light"/>
              </a:rPr>
              <a:t>Wired or Wireless</a:t>
            </a:r>
            <a:endParaRPr sz="40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80613" y="5222240"/>
            <a:ext cx="7811841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u="heavy" spc="-3" dirty="0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https://edu.gcfglobal.org/en/mousetutorial/mouse-tutorial/1/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80613" y="6013196"/>
            <a:ext cx="6353296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u="heavy" spc="-10" dirty="0">
                <a:solidFill>
                  <a:srgbClr val="0462C1"/>
                </a:solidFill>
                <a:latin typeface="Calibri"/>
                <a:cs typeface="Calibri"/>
                <a:hlinkClick r:id="rId5"/>
              </a:rPr>
              <a:t>https://www.youtube.com/watch?v=KNKgBBn_Fsg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8199120" y="2667000"/>
            <a:ext cx="3581400" cy="4032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85544" y="3666743"/>
            <a:ext cx="2825496" cy="1539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6304" y="2694431"/>
            <a:ext cx="3148584" cy="582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43272" y="4245864"/>
            <a:ext cx="3130296" cy="21549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5348" y="132613"/>
            <a:ext cx="2896727" cy="2077821"/>
          </a:xfrm>
          <a:prstGeom prst="rect">
            <a:avLst/>
          </a:prstGeom>
        </p:spPr>
        <p:txBody>
          <a:bodyPr wrap="square" lIns="0" tIns="28543" rIns="0" bIns="0" rtlCol="0">
            <a:noAutofit/>
          </a:bodyPr>
          <a:lstStyle/>
          <a:p>
            <a:pPr marL="12700">
              <a:lnSpc>
                <a:spcPts val="4495"/>
              </a:lnSpc>
            </a:pPr>
            <a:r>
              <a:rPr sz="4400" spc="-1" dirty="0">
                <a:latin typeface="Calibri Light"/>
                <a:cs typeface="Calibri Light"/>
              </a:rPr>
              <a:t>FILE FOLDER</a:t>
            </a:r>
            <a:endParaRPr sz="4400">
              <a:latin typeface="Calibri Light"/>
              <a:cs typeface="Calibri Light"/>
            </a:endParaRPr>
          </a:p>
          <a:p>
            <a:pPr marL="1009396" marR="280194" indent="-457200">
              <a:lnSpc>
                <a:spcPct val="103963"/>
              </a:lnSpc>
              <a:spcBef>
                <a:spcPts val="140"/>
              </a:spcBef>
            </a:pPr>
            <a:r>
              <a:rPr sz="3200" b="1" spc="-7" dirty="0">
                <a:latin typeface="Calibri"/>
                <a:cs typeface="Calibri"/>
              </a:rPr>
              <a:t>Vocabulary: </a:t>
            </a:r>
            <a:r>
              <a:rPr sz="3000" b="1" spc="-7" dirty="0">
                <a:latin typeface="Calibri"/>
                <a:cs typeface="Calibri"/>
              </a:rPr>
              <a:t>Desktop File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41362" y="132613"/>
            <a:ext cx="3078433" cy="583488"/>
          </a:xfrm>
          <a:prstGeom prst="rect">
            <a:avLst/>
          </a:prstGeom>
        </p:spPr>
        <p:txBody>
          <a:bodyPr wrap="square" lIns="0" tIns="28543" rIns="0" bIns="0" rtlCol="0">
            <a:noAutofit/>
          </a:bodyPr>
          <a:lstStyle/>
          <a:p>
            <a:pPr marL="12700">
              <a:lnSpc>
                <a:spcPts val="4495"/>
              </a:lnSpc>
            </a:pPr>
            <a:r>
              <a:rPr sz="4400" spc="-5" dirty="0">
                <a:latin typeface="Calibri Light"/>
                <a:cs typeface="Calibri Light"/>
              </a:rPr>
              <a:t>LAB ACTIVITY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08629" y="1328292"/>
            <a:ext cx="1881139" cy="882142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 marR="57150">
              <a:lnSpc>
                <a:spcPts val="3100"/>
              </a:lnSpc>
            </a:pPr>
            <a:r>
              <a:rPr sz="3000" b="1" spc="-9" dirty="0">
                <a:latin typeface="Calibri"/>
                <a:cs typeface="Calibri"/>
              </a:rPr>
              <a:t>Folder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000" b="1" spc="-4" dirty="0">
                <a:latin typeface="Calibri"/>
                <a:cs typeface="Calibri"/>
              </a:rPr>
              <a:t>Drop Down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52464" y="1328292"/>
            <a:ext cx="1784747" cy="882142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3100"/>
              </a:lnSpc>
            </a:pPr>
            <a:r>
              <a:rPr sz="3000" b="1" spc="-6" dirty="0">
                <a:latin typeface="Calibri"/>
                <a:cs typeface="Calibri"/>
              </a:rPr>
              <a:t>Sub-Folder</a:t>
            </a:r>
            <a:endParaRPr sz="3000" dirty="0">
              <a:latin typeface="Calibri"/>
              <a:cs typeface="Calibri"/>
            </a:endParaRPr>
          </a:p>
          <a:p>
            <a:pPr marL="12700" marR="57150">
              <a:lnSpc>
                <a:spcPct val="101725"/>
              </a:lnSpc>
            </a:pPr>
            <a:r>
              <a:rPr sz="3000" b="1" spc="-1" dirty="0">
                <a:latin typeface="Calibri"/>
                <a:cs typeface="Calibri"/>
              </a:rPr>
              <a:t>Expand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996299" y="1328292"/>
            <a:ext cx="1629893" cy="882142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 marR="57150">
              <a:lnSpc>
                <a:spcPts val="3100"/>
              </a:lnSpc>
            </a:pPr>
            <a:r>
              <a:rPr sz="3000" b="1" spc="-6" dirty="0">
                <a:latin typeface="Calibri"/>
                <a:cs typeface="Calibri"/>
              </a:rPr>
              <a:t>Directory</a:t>
            </a:r>
            <a:endParaRPr sz="30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000" b="1" spc="-4" dirty="0">
                <a:latin typeface="Calibri"/>
                <a:cs typeface="Calibri"/>
              </a:rPr>
              <a:t>Compress</a:t>
            </a:r>
            <a:endParaRPr sz="3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752600" y="1514855"/>
            <a:ext cx="3261360" cy="5343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96200" y="1813558"/>
            <a:ext cx="4059936" cy="5044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6860" y="10693"/>
            <a:ext cx="7040620" cy="1762988"/>
          </a:xfrm>
          <a:prstGeom prst="rect">
            <a:avLst/>
          </a:prstGeom>
        </p:spPr>
        <p:txBody>
          <a:bodyPr wrap="square" lIns="0" tIns="26098" rIns="0" bIns="0" rtlCol="0">
            <a:noAutofit/>
          </a:bodyPr>
          <a:lstStyle/>
          <a:p>
            <a:pPr marL="12700" marR="55366">
              <a:lnSpc>
                <a:spcPts val="4110"/>
              </a:lnSpc>
            </a:pPr>
            <a:r>
              <a:rPr sz="4000" spc="-5" dirty="0">
                <a:latin typeface="Calibri Light"/>
                <a:cs typeface="Calibri Light"/>
              </a:rPr>
              <a:t>RIGHT CLICK {</a:t>
            </a:r>
            <a:r>
              <a:rPr sz="4000" b="1" spc="-5" dirty="0">
                <a:latin typeface="Calibri Light"/>
                <a:cs typeface="Calibri Light"/>
              </a:rPr>
              <a:t>Menu Options</a:t>
            </a:r>
            <a:r>
              <a:rPr sz="4000" spc="-5" dirty="0">
                <a:latin typeface="Calibri Light"/>
                <a:cs typeface="Calibri Light"/>
              </a:rPr>
              <a:t>}</a:t>
            </a:r>
            <a:endParaRPr sz="4000" dirty="0">
              <a:latin typeface="Calibri Light"/>
              <a:cs typeface="Calibri Light"/>
            </a:endParaRPr>
          </a:p>
          <a:p>
            <a:pPr marL="12700" marR="55366">
              <a:lnSpc>
                <a:spcPts val="3160"/>
              </a:lnSpc>
            </a:pPr>
            <a:r>
              <a:rPr sz="2900" spc="-3" dirty="0">
                <a:latin typeface="Calibri Light"/>
                <a:cs typeface="Calibri Light"/>
              </a:rPr>
              <a:t>Depends where the cursor Is! (The Object)</a:t>
            </a:r>
            <a:endParaRPr sz="2900" dirty="0">
              <a:latin typeface="Calibri Light"/>
              <a:cs typeface="Calibri Light"/>
            </a:endParaRPr>
          </a:p>
          <a:p>
            <a:pPr marL="12700">
              <a:lnSpc>
                <a:spcPts val="3120"/>
              </a:lnSpc>
            </a:pPr>
            <a:r>
              <a:rPr sz="2900" spc="-13" dirty="0">
                <a:latin typeface="Calibri Light"/>
                <a:cs typeface="Calibri Light"/>
              </a:rPr>
              <a:t>and what software is loaded on your computer.</a:t>
            </a:r>
            <a:endParaRPr sz="2900" dirty="0">
              <a:latin typeface="Calibri Light"/>
              <a:cs typeface="Calibri Light"/>
            </a:endParaRPr>
          </a:p>
          <a:p>
            <a:pPr marL="12700" marR="55366">
              <a:lnSpc>
                <a:spcPct val="101725"/>
              </a:lnSpc>
              <a:spcBef>
                <a:spcPts val="1041"/>
              </a:spcBef>
            </a:pPr>
            <a:r>
              <a:rPr sz="1800" b="1" spc="-3" dirty="0">
                <a:latin typeface="Calibri"/>
                <a:cs typeface="Calibri"/>
              </a:rPr>
              <a:t>In Explorer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4379" y="1538604"/>
            <a:ext cx="1538188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b="1" spc="-2" dirty="0">
                <a:latin typeface="Calibri"/>
                <a:cs typeface="Calibri"/>
              </a:rPr>
              <a:t>On the Desktop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833</Words>
  <Application>Microsoft Office PowerPoint</Application>
  <PresentationFormat>Widescreen</PresentationFormat>
  <Paragraphs>169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Nolan</dc:creator>
  <cp:lastModifiedBy>Instructor</cp:lastModifiedBy>
  <cp:revision>8</cp:revision>
  <cp:lastPrinted>2024-01-25T18:50:59Z</cp:lastPrinted>
  <dcterms:modified xsi:type="dcterms:W3CDTF">2024-02-15T13:46:07Z</dcterms:modified>
</cp:coreProperties>
</file>